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4"/>
  </p:notesMasterIdLst>
  <p:handoutMasterIdLst>
    <p:handoutMasterId r:id="rId45"/>
  </p:handoutMasterIdLst>
  <p:sldIdLst>
    <p:sldId id="574" r:id="rId2"/>
    <p:sldId id="498" r:id="rId3"/>
    <p:sldId id="496" r:id="rId4"/>
    <p:sldId id="584" r:id="rId5"/>
    <p:sldId id="585" r:id="rId6"/>
    <p:sldId id="617" r:id="rId7"/>
    <p:sldId id="634" r:id="rId8"/>
    <p:sldId id="635" r:id="rId9"/>
    <p:sldId id="636" r:id="rId10"/>
    <p:sldId id="638" r:id="rId11"/>
    <p:sldId id="620" r:id="rId12"/>
    <p:sldId id="621" r:id="rId13"/>
    <p:sldId id="622" r:id="rId14"/>
    <p:sldId id="624" r:id="rId15"/>
    <p:sldId id="625" r:id="rId16"/>
    <p:sldId id="626" r:id="rId17"/>
    <p:sldId id="627" r:id="rId18"/>
    <p:sldId id="628" r:id="rId19"/>
    <p:sldId id="629" r:id="rId20"/>
    <p:sldId id="630" r:id="rId21"/>
    <p:sldId id="631" r:id="rId22"/>
    <p:sldId id="632" r:id="rId23"/>
    <p:sldId id="633" r:id="rId24"/>
    <p:sldId id="618" r:id="rId25"/>
    <p:sldId id="586" r:id="rId26"/>
    <p:sldId id="603" r:id="rId27"/>
    <p:sldId id="615" r:id="rId28"/>
    <p:sldId id="612" r:id="rId29"/>
    <p:sldId id="616" r:id="rId30"/>
    <p:sldId id="614" r:id="rId31"/>
    <p:sldId id="606" r:id="rId32"/>
    <p:sldId id="607" r:id="rId33"/>
    <p:sldId id="608" r:id="rId34"/>
    <p:sldId id="609" r:id="rId35"/>
    <p:sldId id="587" r:id="rId36"/>
    <p:sldId id="600" r:id="rId37"/>
    <p:sldId id="578" r:id="rId38"/>
    <p:sldId id="582" r:id="rId39"/>
    <p:sldId id="583" r:id="rId40"/>
    <p:sldId id="601" r:id="rId41"/>
    <p:sldId id="286" r:id="rId42"/>
    <p:sldId id="611" r:id="rId43"/>
  </p:sldIdLst>
  <p:sldSz cx="9144000" cy="6858000" type="screen4x3"/>
  <p:notesSz cx="6888163" cy="10020300"/>
  <p:custDataLst>
    <p:tags r:id="rId46"/>
  </p:custDataLst>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6080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29" autoAdjust="0"/>
    <p:restoredTop sz="90860" autoAdjust="0"/>
  </p:normalViewPr>
  <p:slideViewPr>
    <p:cSldViewPr>
      <p:cViewPr varScale="1">
        <p:scale>
          <a:sx n="90" d="100"/>
          <a:sy n="90" d="100"/>
        </p:scale>
        <p:origin x="-75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84500" cy="501650"/>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lvl1pPr defTabSz="966788" eaLnBrk="1" hangingPunct="1">
              <a:defRPr sz="1300"/>
            </a:lvl1pPr>
          </a:lstStyle>
          <a:p>
            <a:pPr>
              <a:defRPr/>
            </a:pPr>
            <a:endParaRPr lang="en-GB"/>
          </a:p>
        </p:txBody>
      </p:sp>
      <p:sp>
        <p:nvSpPr>
          <p:cNvPr id="21507" name="Rectangle 3"/>
          <p:cNvSpPr>
            <a:spLocks noGrp="1" noChangeArrowheads="1"/>
          </p:cNvSpPr>
          <p:nvPr>
            <p:ph type="dt" sz="quarter" idx="1"/>
          </p:nvPr>
        </p:nvSpPr>
        <p:spPr bwMode="auto">
          <a:xfrm>
            <a:off x="3903663" y="0"/>
            <a:ext cx="2984500" cy="501650"/>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lvl1pPr algn="r" defTabSz="966788" eaLnBrk="1" hangingPunct="1">
              <a:defRPr sz="1300"/>
            </a:lvl1pPr>
          </a:lstStyle>
          <a:p>
            <a:pPr>
              <a:defRPr/>
            </a:pPr>
            <a:endParaRPr lang="en-GB"/>
          </a:p>
        </p:txBody>
      </p:sp>
      <p:sp>
        <p:nvSpPr>
          <p:cNvPr id="21508" name="Rectangle 4"/>
          <p:cNvSpPr>
            <a:spLocks noGrp="1" noChangeArrowheads="1"/>
          </p:cNvSpPr>
          <p:nvPr>
            <p:ph type="ftr" sz="quarter" idx="2"/>
          </p:nvPr>
        </p:nvSpPr>
        <p:spPr bwMode="auto">
          <a:xfrm>
            <a:off x="0" y="9518650"/>
            <a:ext cx="2984500" cy="501650"/>
          </a:xfrm>
          <a:prstGeom prst="rect">
            <a:avLst/>
          </a:prstGeom>
          <a:noFill/>
          <a:ln w="9525">
            <a:noFill/>
            <a:miter lim="800000"/>
            <a:headEnd/>
            <a:tailEnd/>
          </a:ln>
          <a:effectLst/>
        </p:spPr>
        <p:txBody>
          <a:bodyPr vert="horz" wrap="square" lIns="96616" tIns="48308" rIns="96616" bIns="48308" numCol="1" anchor="b" anchorCtr="0" compatLnSpc="1">
            <a:prstTxWarp prst="textNoShape">
              <a:avLst/>
            </a:prstTxWarp>
          </a:bodyPr>
          <a:lstStyle>
            <a:lvl1pPr defTabSz="966788" eaLnBrk="1" hangingPunct="1">
              <a:defRPr sz="1300"/>
            </a:lvl1pPr>
          </a:lstStyle>
          <a:p>
            <a:pPr>
              <a:defRPr/>
            </a:pPr>
            <a:endParaRPr lang="en-GB"/>
          </a:p>
        </p:txBody>
      </p:sp>
      <p:sp>
        <p:nvSpPr>
          <p:cNvPr id="21509" name="Rectangle 5"/>
          <p:cNvSpPr>
            <a:spLocks noGrp="1" noChangeArrowheads="1"/>
          </p:cNvSpPr>
          <p:nvPr>
            <p:ph type="sldNum" sz="quarter" idx="3"/>
          </p:nvPr>
        </p:nvSpPr>
        <p:spPr bwMode="auto">
          <a:xfrm>
            <a:off x="3903663" y="9518650"/>
            <a:ext cx="2984500" cy="501650"/>
          </a:xfrm>
          <a:prstGeom prst="rect">
            <a:avLst/>
          </a:prstGeom>
          <a:noFill/>
          <a:ln w="9525">
            <a:noFill/>
            <a:miter lim="800000"/>
            <a:headEnd/>
            <a:tailEnd/>
          </a:ln>
          <a:effectLst/>
        </p:spPr>
        <p:txBody>
          <a:bodyPr vert="horz" wrap="square" lIns="96616" tIns="48308" rIns="96616" bIns="48308" numCol="1" anchor="b" anchorCtr="0" compatLnSpc="1">
            <a:prstTxWarp prst="textNoShape">
              <a:avLst/>
            </a:prstTxWarp>
          </a:bodyPr>
          <a:lstStyle>
            <a:lvl1pPr algn="r" defTabSz="966788" eaLnBrk="1" hangingPunct="1">
              <a:defRPr sz="1300"/>
            </a:lvl1pPr>
          </a:lstStyle>
          <a:p>
            <a:fld id="{C9316436-3A81-41AA-B878-CE2730CA78D9}" type="slidenum">
              <a:rPr lang="en-GB" altLang="en-US"/>
              <a:pPr/>
              <a:t>‹#›</a:t>
            </a:fld>
            <a:endParaRPr lang="en-GB" altLang="en-US"/>
          </a:p>
        </p:txBody>
      </p:sp>
    </p:spTree>
    <p:extLst>
      <p:ext uri="{BB962C8B-B14F-4D97-AF65-F5344CB8AC3E}">
        <p14:creationId xmlns:p14="http://schemas.microsoft.com/office/powerpoint/2010/main" xmlns="" val="2237624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84500" cy="501650"/>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lvl1pPr defTabSz="966788" eaLnBrk="1" hangingPunct="1">
              <a:defRPr sz="1300"/>
            </a:lvl1pPr>
          </a:lstStyle>
          <a:p>
            <a:pPr>
              <a:defRPr/>
            </a:pPr>
            <a:endParaRPr lang="en-GB"/>
          </a:p>
        </p:txBody>
      </p:sp>
      <p:sp>
        <p:nvSpPr>
          <p:cNvPr id="17411" name="Rectangle 1027"/>
          <p:cNvSpPr>
            <a:spLocks noGrp="1" noChangeArrowheads="1"/>
          </p:cNvSpPr>
          <p:nvPr>
            <p:ph type="dt" idx="1"/>
          </p:nvPr>
        </p:nvSpPr>
        <p:spPr bwMode="auto">
          <a:xfrm>
            <a:off x="3903663" y="0"/>
            <a:ext cx="2984500" cy="501650"/>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lvl1pPr algn="r" defTabSz="966788" eaLnBrk="1" hangingPunct="1">
              <a:defRPr sz="1300"/>
            </a:lvl1pPr>
          </a:lstStyle>
          <a:p>
            <a:pPr>
              <a:defRPr/>
            </a:pPr>
            <a:endParaRPr lang="en-GB"/>
          </a:p>
        </p:txBody>
      </p:sp>
      <p:sp>
        <p:nvSpPr>
          <p:cNvPr id="3076" name="Rectangle 1028"/>
          <p:cNvSpPr>
            <a:spLocks noGrp="1" noRot="1" noChangeAspect="1" noChangeArrowheads="1" noTextEdit="1"/>
          </p:cNvSpPr>
          <p:nvPr>
            <p:ph type="sldImg" idx="2"/>
          </p:nvPr>
        </p:nvSpPr>
        <p:spPr bwMode="auto">
          <a:xfrm>
            <a:off x="939800" y="750888"/>
            <a:ext cx="5010150" cy="3757612"/>
          </a:xfrm>
          <a:prstGeom prst="rect">
            <a:avLst/>
          </a:prstGeom>
          <a:noFill/>
          <a:ln w="9525">
            <a:solidFill>
              <a:srgbClr val="000000"/>
            </a:solidFill>
            <a:miter lim="800000"/>
            <a:headEnd/>
            <a:tailEnd/>
          </a:ln>
        </p:spPr>
      </p:sp>
      <p:sp>
        <p:nvSpPr>
          <p:cNvPr id="17413" name="Rectangle 1029"/>
          <p:cNvSpPr>
            <a:spLocks noGrp="1" noChangeArrowheads="1"/>
          </p:cNvSpPr>
          <p:nvPr>
            <p:ph type="body" sz="quarter" idx="3"/>
          </p:nvPr>
        </p:nvSpPr>
        <p:spPr bwMode="auto">
          <a:xfrm>
            <a:off x="919163" y="4759325"/>
            <a:ext cx="5049837" cy="4510088"/>
          </a:xfrm>
          <a:prstGeom prst="rect">
            <a:avLst/>
          </a:prstGeom>
          <a:noFill/>
          <a:ln w="9525">
            <a:noFill/>
            <a:miter lim="800000"/>
            <a:headEnd/>
            <a:tailEnd/>
          </a:ln>
          <a:effectLst/>
        </p:spPr>
        <p:txBody>
          <a:bodyPr vert="horz" wrap="square" lIns="96616" tIns="48308" rIns="96616" bIns="48308"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7414" name="Rectangle 1030"/>
          <p:cNvSpPr>
            <a:spLocks noGrp="1" noChangeArrowheads="1"/>
          </p:cNvSpPr>
          <p:nvPr>
            <p:ph type="ftr" sz="quarter" idx="4"/>
          </p:nvPr>
        </p:nvSpPr>
        <p:spPr bwMode="auto">
          <a:xfrm>
            <a:off x="0" y="9518650"/>
            <a:ext cx="2984500" cy="501650"/>
          </a:xfrm>
          <a:prstGeom prst="rect">
            <a:avLst/>
          </a:prstGeom>
          <a:noFill/>
          <a:ln w="9525">
            <a:noFill/>
            <a:miter lim="800000"/>
            <a:headEnd/>
            <a:tailEnd/>
          </a:ln>
          <a:effectLst/>
        </p:spPr>
        <p:txBody>
          <a:bodyPr vert="horz" wrap="square" lIns="96616" tIns="48308" rIns="96616" bIns="48308" numCol="1" anchor="b" anchorCtr="0" compatLnSpc="1">
            <a:prstTxWarp prst="textNoShape">
              <a:avLst/>
            </a:prstTxWarp>
          </a:bodyPr>
          <a:lstStyle>
            <a:lvl1pPr defTabSz="966788" eaLnBrk="1" hangingPunct="1">
              <a:defRPr sz="1300"/>
            </a:lvl1pPr>
          </a:lstStyle>
          <a:p>
            <a:pPr>
              <a:defRPr/>
            </a:pPr>
            <a:endParaRPr lang="en-GB"/>
          </a:p>
        </p:txBody>
      </p:sp>
      <p:sp>
        <p:nvSpPr>
          <p:cNvPr id="17415" name="Rectangle 1031"/>
          <p:cNvSpPr>
            <a:spLocks noGrp="1" noChangeArrowheads="1"/>
          </p:cNvSpPr>
          <p:nvPr>
            <p:ph type="sldNum" sz="quarter" idx="5"/>
          </p:nvPr>
        </p:nvSpPr>
        <p:spPr bwMode="auto">
          <a:xfrm>
            <a:off x="3903663" y="9518650"/>
            <a:ext cx="2984500" cy="501650"/>
          </a:xfrm>
          <a:prstGeom prst="rect">
            <a:avLst/>
          </a:prstGeom>
          <a:noFill/>
          <a:ln w="9525">
            <a:noFill/>
            <a:miter lim="800000"/>
            <a:headEnd/>
            <a:tailEnd/>
          </a:ln>
          <a:effectLst/>
        </p:spPr>
        <p:txBody>
          <a:bodyPr vert="horz" wrap="square" lIns="96616" tIns="48308" rIns="96616" bIns="48308" numCol="1" anchor="b" anchorCtr="0" compatLnSpc="1">
            <a:prstTxWarp prst="textNoShape">
              <a:avLst/>
            </a:prstTxWarp>
          </a:bodyPr>
          <a:lstStyle>
            <a:lvl1pPr algn="r" defTabSz="966788" eaLnBrk="1" hangingPunct="1">
              <a:defRPr sz="1300"/>
            </a:lvl1pPr>
          </a:lstStyle>
          <a:p>
            <a:fld id="{27CC241A-6CE4-4D4B-B454-0F381A522094}" type="slidenum">
              <a:rPr lang="en-GB" altLang="en-US"/>
              <a:pPr/>
              <a:t>‹#›</a:t>
            </a:fld>
            <a:endParaRPr lang="en-GB" altLang="en-US"/>
          </a:p>
        </p:txBody>
      </p:sp>
    </p:spTree>
    <p:extLst>
      <p:ext uri="{BB962C8B-B14F-4D97-AF65-F5344CB8AC3E}">
        <p14:creationId xmlns:p14="http://schemas.microsoft.com/office/powerpoint/2010/main" xmlns="" val="17305293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31"/>
          <p:cNvSpPr>
            <a:spLocks noGrp="1" noChangeArrowheads="1"/>
          </p:cNvSpPr>
          <p:nvPr>
            <p:ph type="sldNum" sz="quarter" idx="5"/>
          </p:nvPr>
        </p:nvSpPr>
        <p:spPr>
          <a:noFill/>
        </p:spPr>
        <p:txBody>
          <a:bodyPr/>
          <a:lstStyle/>
          <a:p>
            <a:fld id="{D01844EA-25DC-471A-BF0C-A180D1322D71}" type="slidenum">
              <a:rPr lang="en-GB" altLang="en-US"/>
              <a:pPr/>
              <a:t>2</a:t>
            </a:fld>
            <a:endParaRPr lang="en-GB" altLang="en-US"/>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xmlns="" val="1587266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60264467-6DC8-4091-A0BA-5DE98950712D}" type="slidenum">
              <a:rPr lang="en-GB" altLang="en-US" sz="1300" smtClean="0"/>
              <a:pPr/>
              <a:t>17</a:t>
            </a:fld>
            <a:endParaRPr lang="en-GB" altLang="en-US" sz="1300"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2622006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8AB1B60E-105E-4726-B827-BCDE1B4A21A1}" type="slidenum">
              <a:rPr lang="en-GB" altLang="en-US" sz="1300" smtClean="0"/>
              <a:pPr/>
              <a:t>18</a:t>
            </a:fld>
            <a:endParaRPr lang="en-GB" altLang="en-US" sz="13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14817101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8AB1B60E-105E-4726-B827-BCDE1B4A21A1}" type="slidenum">
              <a:rPr lang="en-GB" altLang="en-US" sz="1300" smtClean="0"/>
              <a:pPr/>
              <a:t>19</a:t>
            </a:fld>
            <a:endParaRPr lang="en-GB" altLang="en-US" sz="13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4112205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8AB1B60E-105E-4726-B827-BCDE1B4A21A1}" type="slidenum">
              <a:rPr lang="en-GB" altLang="en-US" sz="1300" smtClean="0"/>
              <a:pPr/>
              <a:t>20</a:t>
            </a:fld>
            <a:endParaRPr lang="en-GB" altLang="en-US" sz="13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1023420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8AB1B60E-105E-4726-B827-BCDE1B4A21A1}" type="slidenum">
              <a:rPr lang="en-GB" altLang="en-US" sz="1300" smtClean="0"/>
              <a:pPr/>
              <a:t>21</a:t>
            </a:fld>
            <a:endParaRPr lang="en-GB" altLang="en-US" sz="13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3176528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9585BA33-577F-42AE-A3C8-D2E179467206}" type="slidenum">
              <a:rPr lang="en-GB" altLang="en-US" sz="1300" smtClean="0"/>
              <a:pPr/>
              <a:t>22</a:t>
            </a:fld>
            <a:endParaRPr lang="en-GB" altLang="en-US" sz="1300"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1056190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31"/>
          <p:cNvSpPr>
            <a:spLocks noGrp="1" noChangeArrowheads="1"/>
          </p:cNvSpPr>
          <p:nvPr>
            <p:ph type="sldNum" sz="quarter" idx="5"/>
          </p:nvPr>
        </p:nvSpPr>
        <p:spPr>
          <a:noFill/>
        </p:spPr>
        <p:txBody>
          <a:bodyPr/>
          <a:lstStyle/>
          <a:p>
            <a:fld id="{8647B1EC-83CF-47BF-A1BE-C0EBDDA07165}" type="slidenum">
              <a:rPr lang="en-GB" altLang="en-US"/>
              <a:pPr/>
              <a:t>37</a:t>
            </a:fld>
            <a:endParaRPr lang="en-GB" alt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xmlns="" val="1077748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31"/>
          <p:cNvSpPr>
            <a:spLocks noGrp="1" noChangeArrowheads="1"/>
          </p:cNvSpPr>
          <p:nvPr>
            <p:ph type="sldNum" sz="quarter" idx="5"/>
          </p:nvPr>
        </p:nvSpPr>
        <p:spPr>
          <a:noFill/>
        </p:spPr>
        <p:txBody>
          <a:bodyPr/>
          <a:lstStyle/>
          <a:p>
            <a:fld id="{C01C34B6-1192-4D00-BC5D-0AABA654B203}" type="slidenum">
              <a:rPr lang="en-GB" altLang="en-US"/>
              <a:pPr/>
              <a:t>38</a:t>
            </a:fld>
            <a:endParaRPr lang="en-GB"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xmlns="" val="4253108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31"/>
          <p:cNvSpPr>
            <a:spLocks noGrp="1" noChangeArrowheads="1"/>
          </p:cNvSpPr>
          <p:nvPr>
            <p:ph type="sldNum" sz="quarter" idx="5"/>
          </p:nvPr>
        </p:nvSpPr>
        <p:spPr>
          <a:noFill/>
        </p:spPr>
        <p:txBody>
          <a:bodyPr/>
          <a:lstStyle/>
          <a:p>
            <a:fld id="{0A141625-2825-4D60-B325-834ACA7FD7E6}" type="slidenum">
              <a:rPr lang="en-GB" altLang="en-US"/>
              <a:pPr/>
              <a:t>39</a:t>
            </a:fld>
            <a:endParaRPr lang="en-GB" alt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xmlns="" val="31432709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31"/>
          <p:cNvSpPr>
            <a:spLocks noGrp="1" noChangeArrowheads="1"/>
          </p:cNvSpPr>
          <p:nvPr>
            <p:ph type="sldNum" sz="quarter" idx="5"/>
          </p:nvPr>
        </p:nvSpPr>
        <p:spPr>
          <a:noFill/>
        </p:spPr>
        <p:txBody>
          <a:bodyPr/>
          <a:lstStyle/>
          <a:p>
            <a:fld id="{E67AA13F-D395-462E-9B1E-11439BFBDA92}" type="slidenum">
              <a:rPr lang="en-GB" altLang="en-US"/>
              <a:pPr/>
              <a:t>42</a:t>
            </a:fld>
            <a:endParaRPr lang="en-GB" alt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xmlns="" val="540001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31"/>
          <p:cNvSpPr>
            <a:spLocks noGrp="1" noChangeArrowheads="1"/>
          </p:cNvSpPr>
          <p:nvPr>
            <p:ph type="sldNum" sz="quarter" idx="5"/>
          </p:nvPr>
        </p:nvSpPr>
        <p:spPr>
          <a:noFill/>
        </p:spPr>
        <p:txBody>
          <a:bodyPr/>
          <a:lstStyle/>
          <a:p>
            <a:fld id="{3AE1DA1D-EF78-4D39-B2B5-2A6C74DAA986}" type="slidenum">
              <a:rPr lang="en-GB" altLang="en-US"/>
              <a:pPr/>
              <a:t>3</a:t>
            </a:fld>
            <a:endParaRPr lang="en-GB" altLang="en-US"/>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xmlns="" val="1521668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9585BA33-577F-42AE-A3C8-D2E179467206}" type="slidenum">
              <a:rPr lang="en-GB" altLang="en-US" sz="1300" smtClean="0"/>
              <a:pPr/>
              <a:t>10</a:t>
            </a:fld>
            <a:endParaRPr lang="en-GB" altLang="en-US" sz="1300"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2815116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9585BA33-577F-42AE-A3C8-D2E179467206}" type="slidenum">
              <a:rPr lang="en-GB" altLang="en-US" sz="1300" smtClean="0"/>
              <a:pPr/>
              <a:t>11</a:t>
            </a:fld>
            <a:endParaRPr lang="en-GB" altLang="en-US" sz="1300"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3829305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8AB1B60E-105E-4726-B827-BCDE1B4A21A1}" type="slidenum">
              <a:rPr lang="en-GB" altLang="en-US" sz="1300" smtClean="0"/>
              <a:pPr/>
              <a:t>12</a:t>
            </a:fld>
            <a:endParaRPr lang="en-GB" altLang="en-US" sz="13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1088340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8AB1B60E-105E-4726-B827-BCDE1B4A21A1}" type="slidenum">
              <a:rPr lang="en-GB" altLang="en-US" sz="1300" smtClean="0"/>
              <a:pPr/>
              <a:t>13</a:t>
            </a:fld>
            <a:endParaRPr lang="en-GB" altLang="en-US" sz="13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2376768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8AB1B60E-105E-4726-B827-BCDE1B4A21A1}" type="slidenum">
              <a:rPr lang="en-GB" altLang="en-US" sz="1300" smtClean="0"/>
              <a:pPr/>
              <a:t>14</a:t>
            </a:fld>
            <a:endParaRPr lang="en-GB" altLang="en-US" sz="13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9820374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8AB1B60E-105E-4726-B827-BCDE1B4A21A1}" type="slidenum">
              <a:rPr lang="en-GB" altLang="en-US" sz="1300" smtClean="0"/>
              <a:pPr/>
              <a:t>15</a:t>
            </a:fld>
            <a:endParaRPr lang="en-GB" altLang="en-US" sz="13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3986730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cs typeface="Times New Roman" panose="02020603050405020304" pitchFamily="18" charset="0"/>
              </a:defRPr>
            </a:lvl1pPr>
            <a:lvl2pPr marL="742950" indent="-285750" defTabSz="966788">
              <a:defRPr sz="2400">
                <a:solidFill>
                  <a:schemeClr val="tx1"/>
                </a:solidFill>
                <a:latin typeface="Times New Roman" panose="02020603050405020304" pitchFamily="18" charset="0"/>
                <a:cs typeface="Times New Roman" panose="02020603050405020304" pitchFamily="18" charset="0"/>
              </a:defRPr>
            </a:lvl2pPr>
            <a:lvl3pPr marL="1143000" indent="-228600" defTabSz="966788">
              <a:defRPr sz="2400">
                <a:solidFill>
                  <a:schemeClr val="tx1"/>
                </a:solidFill>
                <a:latin typeface="Times New Roman" panose="02020603050405020304" pitchFamily="18" charset="0"/>
                <a:cs typeface="Times New Roman" panose="02020603050405020304" pitchFamily="18" charset="0"/>
              </a:defRPr>
            </a:lvl3pPr>
            <a:lvl4pPr marL="1600200" indent="-228600" defTabSz="966788">
              <a:defRPr sz="2400">
                <a:solidFill>
                  <a:schemeClr val="tx1"/>
                </a:solidFill>
                <a:latin typeface="Times New Roman" panose="02020603050405020304" pitchFamily="18" charset="0"/>
                <a:cs typeface="Times New Roman" panose="02020603050405020304" pitchFamily="18" charset="0"/>
              </a:defRPr>
            </a:lvl4pPr>
            <a:lvl5pPr marL="2057400" indent="-228600" defTabSz="966788">
              <a:defRPr sz="2400">
                <a:solidFill>
                  <a:schemeClr val="tx1"/>
                </a:solidFill>
                <a:latin typeface="Times New Roman" panose="02020603050405020304" pitchFamily="18"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60264467-6DC8-4091-A0BA-5DE98950712D}" type="slidenum">
              <a:rPr lang="en-GB" altLang="en-US" sz="1300" smtClean="0"/>
              <a:pPr/>
              <a:t>16</a:t>
            </a:fld>
            <a:endParaRPr lang="en-GB" altLang="en-US" sz="1300"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xmlns="" val="2249375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6" name="Rectangle 10"/>
          <p:cNvSpPr>
            <a:spLocks noGrp="1" noChangeArrowheads="1"/>
          </p:cNvSpPr>
          <p:nvPr>
            <p:ph type="subTitle" idx="1"/>
          </p:nvPr>
        </p:nvSpPr>
        <p:spPr>
          <a:xfrm>
            <a:off x="1371600" y="3746500"/>
            <a:ext cx="6400800" cy="1752600"/>
          </a:xfrm>
        </p:spPr>
        <p:txBody>
          <a:bodyPr/>
          <a:lstStyle>
            <a:lvl1pPr marL="0" indent="0" algn="ctr">
              <a:buFontTx/>
              <a:buNone/>
              <a:defRPr/>
            </a:lvl1pPr>
          </a:lstStyle>
          <a:p>
            <a:r>
              <a:rPr lang="en-US"/>
              <a:t>Click to edit Master subtitle style</a:t>
            </a:r>
          </a:p>
        </p:txBody>
      </p:sp>
      <p:sp>
        <p:nvSpPr>
          <p:cNvPr id="3" name="Rectangle 11"/>
          <p:cNvSpPr>
            <a:spLocks noGrp="1" noChangeArrowheads="1"/>
          </p:cNvSpPr>
          <p:nvPr>
            <p:ph type="dt" sz="half" idx="10"/>
          </p:nvPr>
        </p:nvSpPr>
        <p:spPr/>
        <p:txBody>
          <a:bodyPr/>
          <a:lstStyle>
            <a:lvl1pPr>
              <a:defRPr/>
            </a:lvl1pPr>
          </a:lstStyle>
          <a:p>
            <a:pPr>
              <a:defRPr/>
            </a:pPr>
            <a:endParaRPr lang="en-US"/>
          </a:p>
        </p:txBody>
      </p:sp>
      <p:sp>
        <p:nvSpPr>
          <p:cNvPr id="4" name="Rectangle 12"/>
          <p:cNvSpPr>
            <a:spLocks noGrp="1" noChangeArrowheads="1"/>
          </p:cNvSpPr>
          <p:nvPr>
            <p:ph type="ftr" sz="quarter" idx="11"/>
          </p:nvPr>
        </p:nvSpPr>
        <p:spPr/>
        <p:txBody>
          <a:bodyPr/>
          <a:lstStyle>
            <a:lvl1pPr>
              <a:defRPr/>
            </a:lvl1pPr>
          </a:lstStyle>
          <a:p>
            <a:pPr>
              <a:defRPr/>
            </a:pPr>
            <a:endParaRPr lang="en-US"/>
          </a:p>
        </p:txBody>
      </p:sp>
      <p:sp>
        <p:nvSpPr>
          <p:cNvPr id="5" name="Rectangle 13"/>
          <p:cNvSpPr>
            <a:spLocks noGrp="1" noChangeArrowheads="1"/>
          </p:cNvSpPr>
          <p:nvPr>
            <p:ph type="sldNum" sz="quarter" idx="12"/>
          </p:nvPr>
        </p:nvSpPr>
        <p:spPr>
          <a:xfrm>
            <a:off x="6553200" y="6248400"/>
            <a:ext cx="1905000" cy="457200"/>
          </a:xfrm>
          <a:noFill/>
        </p:spPr>
        <p:txBody>
          <a:bodyPr anchor="b" anchorCtr="0"/>
          <a:lstStyle>
            <a:lvl1pPr>
              <a:defRPr>
                <a:solidFill>
                  <a:schemeClr val="tx1"/>
                </a:solidFill>
              </a:defRPr>
            </a:lvl1pPr>
          </a:lstStyle>
          <a:p>
            <a:fld id="{5BACACAD-5435-4A02-A32B-00F3A4B764A7}" type="slidenum">
              <a:rPr lang="en-US" altLang="en-US"/>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9" descr="Large confetti"/>
          <p:cNvSpPr>
            <a:spLocks noGrp="1" noChangeArrowheads="1"/>
          </p:cNvSpPr>
          <p:nvPr>
            <p:ph type="sldNum" sz="quarter" idx="12"/>
          </p:nvPr>
        </p:nvSpPr>
        <p:spPr>
          <a:ln/>
        </p:spPr>
        <p:txBody>
          <a:bodyPr/>
          <a:lstStyle>
            <a:lvl1pPr>
              <a:defRPr/>
            </a:lvl1pPr>
          </a:lstStyle>
          <a:p>
            <a:fld id="{E7C88768-ED41-4FAD-B8D2-C4306A85A4CA}" type="slidenum">
              <a:rPr lang="en-US" altLang="en-US"/>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1488" y="284163"/>
            <a:ext cx="2044700" cy="58118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84163"/>
            <a:ext cx="5983288"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9" descr="Large confetti"/>
          <p:cNvSpPr>
            <a:spLocks noGrp="1" noChangeArrowheads="1"/>
          </p:cNvSpPr>
          <p:nvPr>
            <p:ph type="sldNum" sz="quarter" idx="12"/>
          </p:nvPr>
        </p:nvSpPr>
        <p:spPr>
          <a:ln/>
        </p:spPr>
        <p:txBody>
          <a:bodyPr/>
          <a:lstStyle>
            <a:lvl1pPr>
              <a:defRPr/>
            </a:lvl1pPr>
          </a:lstStyle>
          <a:p>
            <a:fld id="{E0A84402-C304-4BD1-B411-2CE8E423C739}" type="slidenum">
              <a:rPr lang="en-US" altLang="en-US"/>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2425F83-E810-46C3-B9E2-D61DCF66EF88}" type="datetimeFigureOut">
              <a:rPr lang="en-GB" smtClean="0"/>
              <a:pPr/>
              <a:t>01/05/2017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6E25245-2C6B-4570-B5BD-E4CD7D1902F6}" type="slidenum">
              <a:rPr lang="en-GB" smtClean="0"/>
              <a:pPr/>
              <a:t>‹#›</a:t>
            </a:fld>
            <a:endParaRPr lang="en-GB"/>
          </a:p>
        </p:txBody>
      </p:sp>
    </p:spTree>
    <p:extLst>
      <p:ext uri="{BB962C8B-B14F-4D97-AF65-F5344CB8AC3E}">
        <p14:creationId xmlns:p14="http://schemas.microsoft.com/office/powerpoint/2010/main" xmlns="" val="3397814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9" descr="Large confetti"/>
          <p:cNvSpPr>
            <a:spLocks noGrp="1" noChangeArrowheads="1"/>
          </p:cNvSpPr>
          <p:nvPr>
            <p:ph type="sldNum" sz="quarter" idx="12"/>
          </p:nvPr>
        </p:nvSpPr>
        <p:spPr>
          <a:ln/>
        </p:spPr>
        <p:txBody>
          <a:bodyPr/>
          <a:lstStyle>
            <a:lvl1pPr>
              <a:defRPr/>
            </a:lvl1pPr>
          </a:lstStyle>
          <a:p>
            <a:fld id="{D8252FC4-7542-4F17-B20D-76FBD6F653F9}"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9" descr="Large confetti"/>
          <p:cNvSpPr>
            <a:spLocks noGrp="1" noChangeArrowheads="1"/>
          </p:cNvSpPr>
          <p:nvPr>
            <p:ph type="sldNum" sz="quarter" idx="12"/>
          </p:nvPr>
        </p:nvSpPr>
        <p:spPr>
          <a:ln/>
        </p:spPr>
        <p:txBody>
          <a:bodyPr/>
          <a:lstStyle>
            <a:lvl1pPr>
              <a:defRPr/>
            </a:lvl1pPr>
          </a:lstStyle>
          <a:p>
            <a:fld id="{DF024DF3-4456-44F7-9D3A-7CAA7B109F53}"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050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050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9" descr="Large confetti"/>
          <p:cNvSpPr>
            <a:spLocks noGrp="1" noChangeArrowheads="1"/>
          </p:cNvSpPr>
          <p:nvPr>
            <p:ph type="sldNum" sz="quarter" idx="12"/>
          </p:nvPr>
        </p:nvSpPr>
        <p:spPr>
          <a:ln/>
        </p:spPr>
        <p:txBody>
          <a:bodyPr/>
          <a:lstStyle>
            <a:lvl1pPr>
              <a:defRPr/>
            </a:lvl1pPr>
          </a:lstStyle>
          <a:p>
            <a:fld id="{D0192349-6669-4294-BF50-F47D12C2D7E3}"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9" descr="Large confetti"/>
          <p:cNvSpPr>
            <a:spLocks noGrp="1" noChangeArrowheads="1"/>
          </p:cNvSpPr>
          <p:nvPr>
            <p:ph type="sldNum" sz="quarter" idx="12"/>
          </p:nvPr>
        </p:nvSpPr>
        <p:spPr>
          <a:ln/>
        </p:spPr>
        <p:txBody>
          <a:bodyPr/>
          <a:lstStyle>
            <a:lvl1pPr>
              <a:defRPr/>
            </a:lvl1pPr>
          </a:lstStyle>
          <a:p>
            <a:fld id="{F85908F5-3169-4B79-9622-B7517EE74CF3}"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9" descr="Large confetti"/>
          <p:cNvSpPr>
            <a:spLocks noGrp="1" noChangeArrowheads="1"/>
          </p:cNvSpPr>
          <p:nvPr>
            <p:ph type="sldNum" sz="quarter" idx="12"/>
          </p:nvPr>
        </p:nvSpPr>
        <p:spPr>
          <a:ln/>
        </p:spPr>
        <p:txBody>
          <a:bodyPr/>
          <a:lstStyle>
            <a:lvl1pPr>
              <a:defRPr/>
            </a:lvl1pPr>
          </a:lstStyle>
          <a:p>
            <a:fld id="{5740A1F3-9400-4AAF-965E-B591F4B82CBF}"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9" descr="Large confetti"/>
          <p:cNvSpPr>
            <a:spLocks noGrp="1" noChangeArrowheads="1"/>
          </p:cNvSpPr>
          <p:nvPr>
            <p:ph type="sldNum" sz="quarter" idx="12"/>
          </p:nvPr>
        </p:nvSpPr>
        <p:spPr>
          <a:ln/>
        </p:spPr>
        <p:txBody>
          <a:bodyPr/>
          <a:lstStyle>
            <a:lvl1pPr>
              <a:defRPr/>
            </a:lvl1pPr>
          </a:lstStyle>
          <a:p>
            <a:fld id="{77E1FD25-4B62-4980-A9B6-21550648D2FF}"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9" descr="Large confetti"/>
          <p:cNvSpPr>
            <a:spLocks noGrp="1" noChangeArrowheads="1"/>
          </p:cNvSpPr>
          <p:nvPr>
            <p:ph type="sldNum" sz="quarter" idx="12"/>
          </p:nvPr>
        </p:nvSpPr>
        <p:spPr>
          <a:ln/>
        </p:spPr>
        <p:txBody>
          <a:bodyPr/>
          <a:lstStyle>
            <a:lvl1pPr>
              <a:defRPr/>
            </a:lvl1pPr>
          </a:lstStyle>
          <a:p>
            <a:fld id="{C458688D-B58F-4441-9F32-6BB7BE8F1AC7}"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9" descr="Large confetti"/>
          <p:cNvSpPr>
            <a:spLocks noGrp="1" noChangeArrowheads="1"/>
          </p:cNvSpPr>
          <p:nvPr>
            <p:ph type="sldNum" sz="quarter" idx="12"/>
          </p:nvPr>
        </p:nvSpPr>
        <p:spPr>
          <a:ln/>
        </p:spPr>
        <p:txBody>
          <a:bodyPr/>
          <a:lstStyle>
            <a:lvl1pPr>
              <a:defRPr/>
            </a:lvl1pPr>
          </a:lstStyle>
          <a:p>
            <a:fld id="{C1721C70-83E0-4208-AE81-7BB8750867C4}" type="slidenum">
              <a:rPr lang="en-US" altLang="en-US"/>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descr="Large confetti"/>
          <p:cNvSpPr>
            <a:spLocks noGrp="1" noChangeArrowheads="1"/>
          </p:cNvSpPr>
          <p:nvPr>
            <p:ph type="title"/>
          </p:nvPr>
        </p:nvSpPr>
        <p:spPr bwMode="auto">
          <a:xfrm>
            <a:off x="1093788" y="284163"/>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05000"/>
            <a:ext cx="7772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vl1pPr>
          </a:lstStyle>
          <a:p>
            <a:pPr>
              <a:defRPr/>
            </a:pPr>
            <a:endParaRPr lang="en-US"/>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p>
        </p:txBody>
      </p:sp>
      <p:sp>
        <p:nvSpPr>
          <p:cNvPr id="1030" name="Rectangle 6"/>
          <p:cNvSpPr>
            <a:spLocks noChangeArrowheads="1"/>
          </p:cNvSpPr>
          <p:nvPr/>
        </p:nvSpPr>
        <p:spPr bwMode="auto">
          <a:xfrm>
            <a:off x="0" y="1512888"/>
            <a:ext cx="8458200" cy="87312"/>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cs typeface="Times New Roman" panose="02020603050405020304" pitchFamily="18" charset="0"/>
              </a:defRPr>
            </a:lvl1pPr>
            <a:lvl2pPr marL="742950" indent="-285750">
              <a:defRPr sz="2400">
                <a:solidFill>
                  <a:schemeClr val="tx1"/>
                </a:solidFill>
                <a:latin typeface="Times New Roman" panose="02020603050405020304" pitchFamily="18" charset="0"/>
                <a:cs typeface="Times New Roman" panose="02020603050405020304" pitchFamily="18" charset="0"/>
              </a:defRPr>
            </a:lvl2pPr>
            <a:lvl3pPr marL="1143000" indent="-228600">
              <a:defRPr sz="2400">
                <a:solidFill>
                  <a:schemeClr val="tx1"/>
                </a:solidFill>
                <a:latin typeface="Times New Roman" panose="02020603050405020304" pitchFamily="18" charset="0"/>
                <a:cs typeface="Times New Roman" panose="02020603050405020304" pitchFamily="18" charset="0"/>
              </a:defRPr>
            </a:lvl3pPr>
            <a:lvl4pPr marL="1600200" indent="-228600">
              <a:defRPr sz="2400">
                <a:solidFill>
                  <a:schemeClr val="tx1"/>
                </a:solidFill>
                <a:latin typeface="Times New Roman" panose="02020603050405020304" pitchFamily="18" charset="0"/>
                <a:cs typeface="Times New Roman" panose="02020603050405020304" pitchFamily="18" charset="0"/>
              </a:defRPr>
            </a:lvl4pPr>
            <a:lvl5pPr marL="2057400" indent="-22860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lgn="ctr" eaLnBrk="1" hangingPunct="1">
              <a:defRPr/>
            </a:pPr>
            <a:endParaRPr kumimoji="1" lang="en-US" altLang="en-US" smtClean="0"/>
          </a:p>
        </p:txBody>
      </p:sp>
      <p:sp>
        <p:nvSpPr>
          <p:cNvPr id="3081" name="Rectangle 9" descr="Large confetti"/>
          <p:cNvSpPr>
            <a:spLocks noGrp="1" noChangeArrowheads="1"/>
          </p:cNvSpPr>
          <p:nvPr>
            <p:ph type="sldNum" sz="quarter" idx="4"/>
          </p:nvPr>
        </p:nvSpPr>
        <p:spPr bwMode="auto">
          <a:xfrm>
            <a:off x="8216900" y="6248400"/>
            <a:ext cx="533400" cy="609600"/>
          </a:xfrm>
          <a:prstGeom prst="rect">
            <a:avLst/>
          </a:prstGeom>
          <a:pattFill prst="lgConfetti">
            <a:fgClr>
              <a:schemeClr val="accent2"/>
            </a:fgClr>
            <a:bgClr>
              <a:schemeClr val="folHlink"/>
            </a:bgClr>
          </a:pattFill>
          <a:ln w="9525">
            <a:noFill/>
            <a:miter lim="800000"/>
            <a:headEnd/>
            <a:tailEnd/>
          </a:ln>
          <a:effectLst/>
        </p:spPr>
        <p:txBody>
          <a:bodyPr vert="horz" wrap="square" lIns="91440" tIns="45720" rIns="91440" bIns="45720" numCol="1" anchor="ctr" anchorCtr="1" compatLnSpc="1">
            <a:prstTxWarp prst="textNoShape">
              <a:avLst/>
            </a:prstTxWarp>
          </a:bodyPr>
          <a:lstStyle>
            <a:lvl1pPr algn="r" eaLnBrk="1" hangingPunct="1">
              <a:defRPr sz="1400">
                <a:solidFill>
                  <a:schemeClr val="bg1"/>
                </a:solidFill>
              </a:defRPr>
            </a:lvl1pPr>
          </a:lstStyle>
          <a:p>
            <a:fld id="{F92FB08E-66AD-4E8A-8C92-DE56BEAC3F9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038"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 id="2147484039"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cs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cs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cs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cs typeface="Times New Roman" pitchFamily="18" charset="0"/>
        </a:defRPr>
      </a:lvl5pPr>
      <a:lvl6pPr marL="457200" algn="l" rtl="0" fontAlgn="base">
        <a:spcBef>
          <a:spcPct val="0"/>
        </a:spcBef>
        <a:spcAft>
          <a:spcPct val="0"/>
        </a:spcAft>
        <a:defRPr sz="4400">
          <a:solidFill>
            <a:schemeClr val="tx2"/>
          </a:solidFill>
          <a:latin typeface="Times New Roman" pitchFamily="18" charset="0"/>
          <a:cs typeface="Times New Roman" pitchFamily="18" charset="0"/>
        </a:defRPr>
      </a:lvl6pPr>
      <a:lvl7pPr marL="914400" algn="l" rtl="0" fontAlgn="base">
        <a:spcBef>
          <a:spcPct val="0"/>
        </a:spcBef>
        <a:spcAft>
          <a:spcPct val="0"/>
        </a:spcAft>
        <a:defRPr sz="4400">
          <a:solidFill>
            <a:schemeClr val="tx2"/>
          </a:solidFill>
          <a:latin typeface="Times New Roman" pitchFamily="18" charset="0"/>
          <a:cs typeface="Times New Roman" pitchFamily="18" charset="0"/>
        </a:defRPr>
      </a:lvl7pPr>
      <a:lvl8pPr marL="1371600" algn="l" rtl="0" fontAlgn="base">
        <a:spcBef>
          <a:spcPct val="0"/>
        </a:spcBef>
        <a:spcAft>
          <a:spcPct val="0"/>
        </a:spcAft>
        <a:defRPr sz="4400">
          <a:solidFill>
            <a:schemeClr val="tx2"/>
          </a:solidFill>
          <a:latin typeface="Times New Roman" pitchFamily="18" charset="0"/>
          <a:cs typeface="Times New Roman" pitchFamily="18" charset="0"/>
        </a:defRPr>
      </a:lvl8pPr>
      <a:lvl9pPr marL="1828800" algn="l"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eaLnBrk="0" fontAlgn="base" hangingPunct="0">
        <a:spcBef>
          <a:spcPct val="20000"/>
        </a:spcBef>
        <a:spcAft>
          <a:spcPct val="0"/>
        </a:spcAft>
        <a:buSzPct val="85000"/>
        <a:buBlip>
          <a:blip r:embed="rId15"/>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70000"/>
        <a:buFont typeface="Wingdings"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SzPct val="70000"/>
        <a:buFont typeface="Wingdings"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SzPct val="70000"/>
        <a:buFont typeface="Wingdings"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2.xml"/><Relationship Id="rId4" Type="http://schemas.openxmlformats.org/officeDocument/2006/relationships/image" Target="../media/image35.jpeg"/></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textinspector.wikispaces.com/hom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r>
              <a:rPr lang="en-GB" altLang="en-US" sz="2800" b="1" dirty="0" smtClean="0">
                <a:solidFill>
                  <a:schemeClr val="tx1"/>
                </a:solidFill>
              </a:rPr>
              <a:t/>
            </a:r>
            <a:br>
              <a:rPr lang="en-GB" altLang="en-US" sz="2800" b="1" dirty="0" smtClean="0">
                <a:solidFill>
                  <a:schemeClr val="tx1"/>
                </a:solidFill>
              </a:rPr>
            </a:br>
            <a:r>
              <a:rPr lang="en-GB" altLang="en-US" sz="2800" b="1" dirty="0" smtClean="0">
                <a:solidFill>
                  <a:schemeClr val="tx1"/>
                </a:solidFill>
              </a:rPr>
              <a:t/>
            </a:r>
            <a:br>
              <a:rPr lang="en-GB" altLang="en-US" sz="2800" b="1" dirty="0" smtClean="0">
                <a:solidFill>
                  <a:schemeClr val="tx1"/>
                </a:solidFill>
              </a:rPr>
            </a:br>
            <a:r>
              <a:rPr lang="en-GB" altLang="en-US" dirty="0" smtClean="0"/>
              <a:t>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sz="6000" dirty="0" smtClean="0"/>
              <a:t/>
            </a:r>
            <a:br>
              <a:rPr lang="en-GB" altLang="en-US" sz="6000" dirty="0" smtClean="0"/>
            </a:br>
            <a:r>
              <a:rPr lang="en-GB" altLang="en-US" dirty="0" smtClean="0"/>
              <a:t/>
            </a:r>
            <a:br>
              <a:rPr lang="en-GB" altLang="en-US" dirty="0" smtClean="0"/>
            </a:br>
            <a:r>
              <a:rPr lang="en-GB" sz="3600" dirty="0" smtClean="0"/>
              <a:t> </a:t>
            </a:r>
            <a:r>
              <a:rPr lang="en-GB" sz="3600" dirty="0" smtClean="0"/>
              <a:t>Online text analysis tools for test development and </a:t>
            </a:r>
            <a:r>
              <a:rPr lang="en-GB" sz="3600" dirty="0" smtClean="0"/>
              <a:t>validation: Text Inspector</a:t>
            </a:r>
            <a:br>
              <a:rPr lang="en-GB" sz="3600" dirty="0" smtClean="0"/>
            </a:br>
            <a:r>
              <a:rPr lang="en-GB" sz="2800" dirty="0" smtClean="0"/>
              <a:t/>
            </a:r>
            <a:br>
              <a:rPr lang="en-GB" sz="2800" dirty="0" smtClean="0"/>
            </a:b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r>
              <a:rPr lang="en-GB" altLang="en-US" sz="2800" dirty="0" smtClean="0">
                <a:solidFill>
                  <a:schemeClr val="tx1"/>
                </a:solidFill>
              </a:rPr>
              <a:t>Stephen Bax</a:t>
            </a:r>
            <a:br>
              <a:rPr lang="en-GB" altLang="en-US" sz="2800" dirty="0" smtClean="0">
                <a:solidFill>
                  <a:schemeClr val="tx1"/>
                </a:solidFill>
              </a:rPr>
            </a:br>
            <a:r>
              <a:rPr lang="en-GB" altLang="en-US" sz="2800" i="1" dirty="0" smtClean="0"/>
              <a:t>Professor of Modern Language and Linguistics</a:t>
            </a:r>
            <a:r>
              <a:rPr lang="en-GB" altLang="en-US" sz="2800" dirty="0" smtClean="0"/>
              <a:t/>
            </a:r>
            <a:br>
              <a:rPr lang="en-GB" altLang="en-US" sz="2800" dirty="0" smtClean="0"/>
            </a:br>
            <a:r>
              <a:rPr lang="en-GB" altLang="en-US" sz="2800" i="1" dirty="0" smtClean="0">
                <a:solidFill>
                  <a:schemeClr val="tx1"/>
                </a:solidFill>
              </a:rPr>
              <a:t/>
            </a:r>
            <a:br>
              <a:rPr lang="en-GB" altLang="en-US" sz="2800" i="1" dirty="0" smtClean="0">
                <a:solidFill>
                  <a:schemeClr val="tx1"/>
                </a:solidFill>
              </a:rPr>
            </a:br>
            <a:r>
              <a:rPr lang="en-GB" altLang="en-US" sz="2800" dirty="0" smtClean="0"/>
              <a:t>stephen.bax@open.ac.uk</a:t>
            </a: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endParaRPr lang="en-GB" altLang="en-US" sz="2800" i="1" dirty="0" smtClean="0">
              <a:solidFill>
                <a:schemeClr val="tx1"/>
              </a:solidFill>
            </a:endParaRPr>
          </a:p>
        </p:txBody>
      </p:sp>
      <p:sp>
        <p:nvSpPr>
          <p:cNvPr id="7" name="AutoShape 5"/>
          <p:cNvSpPr>
            <a:spLocks noChangeArrowheads="1"/>
          </p:cNvSpPr>
          <p:nvPr/>
        </p:nvSpPr>
        <p:spPr bwMode="auto">
          <a:xfrm>
            <a:off x="3203848" y="3201466"/>
            <a:ext cx="2230438" cy="1163638"/>
          </a:xfrm>
          <a:prstGeom prst="wedgeEllipseCallout">
            <a:avLst>
              <a:gd name="adj1" fmla="val 33144"/>
              <a:gd name="adj2" fmla="val 64894"/>
            </a:avLst>
          </a:prstGeom>
          <a:solidFill>
            <a:srgbClr val="E36C0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1" i="1" u="none" strike="noStrike" cap="none" normalizeH="0" baseline="0" dirty="0" smtClean="0">
                <a:ln>
                  <a:noFill/>
                </a:ln>
                <a:solidFill>
                  <a:srgbClr val="FFFFFF"/>
                </a:solidFill>
                <a:effectLst/>
                <a:latin typeface="Calibri" pitchFamily="34" charset="0"/>
                <a:cs typeface="Arial" pitchFamily="34" charset="0"/>
              </a:rPr>
              <a:t>How can I measure the lexis in  my students’ essays?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AutoShape 6"/>
          <p:cNvSpPr>
            <a:spLocks noChangeArrowheads="1"/>
          </p:cNvSpPr>
          <p:nvPr/>
        </p:nvSpPr>
        <p:spPr bwMode="auto">
          <a:xfrm flipH="1">
            <a:off x="6804248" y="3212976"/>
            <a:ext cx="1857375" cy="1282700"/>
          </a:xfrm>
          <a:prstGeom prst="wedgeEllipseCallout">
            <a:avLst>
              <a:gd name="adj1" fmla="val 65347"/>
              <a:gd name="adj2" fmla="val 30681"/>
            </a:avLst>
          </a:prstGeom>
          <a:solidFill>
            <a:srgbClr val="7030A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600" b="1" i="1" u="none" strike="noStrike" cap="none" normalizeH="0" baseline="0" dirty="0" smtClean="0">
                <a:ln>
                  <a:noFill/>
                </a:ln>
                <a:solidFill>
                  <a:srgbClr val="FFFFFF"/>
                </a:solidFill>
                <a:effectLst/>
                <a:latin typeface="Calibri" pitchFamily="34" charset="0"/>
                <a:cs typeface="Arial" pitchFamily="34" charset="0"/>
              </a:rPr>
              <a:t>Is this text too hard for my class?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AutoShape 7"/>
          <p:cNvSpPr>
            <a:spLocks noChangeArrowheads="1"/>
          </p:cNvSpPr>
          <p:nvPr/>
        </p:nvSpPr>
        <p:spPr bwMode="auto">
          <a:xfrm flipH="1">
            <a:off x="179512" y="3212976"/>
            <a:ext cx="2139950" cy="1264543"/>
          </a:xfrm>
          <a:prstGeom prst="wedgeEllipseCallout">
            <a:avLst>
              <a:gd name="adj1" fmla="val -51912"/>
              <a:gd name="adj2" fmla="val 43481"/>
            </a:avLst>
          </a:prstGeom>
          <a:solidFill>
            <a:srgbClr val="FF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1" i="1" u="none" strike="noStrike" cap="none" normalizeH="0" baseline="0" dirty="0" smtClean="0">
                <a:ln>
                  <a:noFill/>
                </a:ln>
                <a:solidFill>
                  <a:srgbClr val="FFFFFF"/>
                </a:solidFill>
                <a:effectLst/>
                <a:latin typeface="Calibri" pitchFamily="34" charset="0"/>
                <a:cs typeface="Arial" pitchFamily="34" charset="0"/>
              </a:rPr>
              <a:t>I’m preparing a TEST – which text is best?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Picture 39" descr="ALTE_TitleSlide_2011"/>
          <p:cNvPicPr>
            <a:picLocks noChangeAspect="1" noChangeArrowheads="1"/>
          </p:cNvPicPr>
          <p:nvPr/>
        </p:nvPicPr>
        <p:blipFill>
          <a:blip r:embed="rId2" cstate="print">
            <a:extLst>
              <a:ext uri="{28A0092B-C50C-407E-A947-70E740481C1C}">
                <a14:useLocalDpi xmlns:a14="http://schemas.microsoft.com/office/drawing/2010/main" xmlns="" val="0"/>
              </a:ext>
            </a:extLst>
          </a:blip>
          <a:srcRect b="78590"/>
          <a:stretch>
            <a:fillRect/>
          </a:stretch>
        </p:blipFill>
        <p:spPr bwMode="auto">
          <a:xfrm>
            <a:off x="-34925" y="-27384"/>
            <a:ext cx="9178925" cy="147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
          <p:cNvPicPr>
            <a:picLocks noChangeAspect="1"/>
          </p:cNvPicPr>
          <p:nvPr/>
        </p:nvPicPr>
        <p:blipFill>
          <a:blip r:embed="rId3" cstate="print">
            <a:extLst>
              <a:ext uri="{28A0092B-C50C-407E-A947-70E740481C1C}">
                <a14:useLocalDpi xmlns:a14="http://schemas.microsoft.com/office/drawing/2010/main" xmlns="" val="0"/>
              </a:ext>
            </a:extLst>
          </a:blip>
          <a:srcRect r="54024" b="84007"/>
          <a:stretch>
            <a:fillRect/>
          </a:stretch>
        </p:blipFill>
        <p:spPr bwMode="auto">
          <a:xfrm>
            <a:off x="7164288" y="5733256"/>
            <a:ext cx="1763688" cy="9708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dirty="0" smtClean="0">
                <a:solidFill>
                  <a:schemeClr val="tx1"/>
                </a:solidFill>
              </a:rPr>
              <a:t>Context validity in reading</a:t>
            </a:r>
            <a:endParaRPr lang="en-US" altLang="en-US" dirty="0" smtClean="0">
              <a:solidFill>
                <a:schemeClr val="tx1"/>
              </a:solidFill>
            </a:endParaRPr>
          </a:p>
        </p:txBody>
      </p:sp>
      <p:sp>
        <p:nvSpPr>
          <p:cNvPr id="2" name="Content Placeholder 1"/>
          <p:cNvSpPr>
            <a:spLocks noGrp="1"/>
          </p:cNvSpPr>
          <p:nvPr>
            <p:ph idx="1"/>
          </p:nvPr>
        </p:nvSpPr>
        <p:spPr>
          <a:xfrm>
            <a:off x="685800" y="1844824"/>
            <a:ext cx="7772400" cy="4191000"/>
          </a:xfrm>
        </p:spPr>
        <p:txBody>
          <a:bodyPr/>
          <a:lstStyle/>
          <a:p>
            <a:pPr marL="0" indent="0">
              <a:buNone/>
            </a:pPr>
            <a:r>
              <a:rPr lang="en-GB" dirty="0" smtClean="0"/>
              <a:t>Context validity relates to the appropriateness of:</a:t>
            </a:r>
          </a:p>
          <a:p>
            <a:pPr marL="514350" indent="-514350">
              <a:buFont typeface="+mj-lt"/>
              <a:buAutoNum type="alphaUcPeriod"/>
            </a:pPr>
            <a:r>
              <a:rPr lang="en-GB" dirty="0"/>
              <a:t>t</a:t>
            </a:r>
            <a:r>
              <a:rPr lang="en-GB" dirty="0" smtClean="0"/>
              <a:t>he </a:t>
            </a:r>
            <a:r>
              <a:rPr lang="en-GB" b="1" i="1" dirty="0" smtClean="0"/>
              <a:t>linguistic and content demands of the text to be processed</a:t>
            </a:r>
            <a:r>
              <a:rPr lang="en-GB" dirty="0" smtClean="0"/>
              <a:t> (i.e. read and comprehended), and </a:t>
            </a:r>
          </a:p>
          <a:p>
            <a:pPr marL="514350" indent="-514350">
              <a:buFont typeface="+mj-lt"/>
              <a:buAutoNum type="alphaUcPeriod"/>
            </a:pPr>
            <a:r>
              <a:rPr lang="en-GB" b="1" i="1" dirty="0" smtClean="0"/>
              <a:t>the features of the task setting</a:t>
            </a:r>
            <a:r>
              <a:rPr lang="en-GB" dirty="0" smtClean="0"/>
              <a:t> that impact on task completion </a:t>
            </a:r>
          </a:p>
          <a:p>
            <a:pPr marL="0" indent="0" algn="r">
              <a:buNone/>
            </a:pPr>
            <a:endParaRPr lang="en-GB" sz="1400" dirty="0" smtClean="0"/>
          </a:p>
          <a:p>
            <a:pPr marL="0" indent="0" algn="r">
              <a:buNone/>
            </a:pPr>
            <a:r>
              <a:rPr lang="en-GB" sz="1400" dirty="0" smtClean="0"/>
              <a:t>Taylor, L. and C. Weir CRELLA, University of Bedfordshire</a:t>
            </a:r>
          </a:p>
          <a:p>
            <a:pPr marL="0" indent="0" algn="r">
              <a:buNone/>
            </a:pPr>
            <a:r>
              <a:rPr lang="en-GB" sz="1400" dirty="0" smtClean="0"/>
              <a:t>Paper given at the 9th EALTA Conference, Innsbruck, Austria –31 May to 3 June 2012</a:t>
            </a:r>
            <a:endParaRPr lang="en-GB" sz="1400" dirty="0"/>
          </a:p>
        </p:txBody>
      </p:sp>
    </p:spTree>
    <p:extLst>
      <p:ext uri="{BB962C8B-B14F-4D97-AF65-F5344CB8AC3E}">
        <p14:creationId xmlns:p14="http://schemas.microsoft.com/office/powerpoint/2010/main" xmlns="" val="1195059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descr="Large confetti"/>
          <p:cNvSpPr>
            <a:spLocks noGrp="1" noChangeArrowheads="1"/>
          </p:cNvSpPr>
          <p:nvPr>
            <p:ph type="title"/>
          </p:nvPr>
        </p:nvSpPr>
        <p:spPr>
          <a:xfrm>
            <a:off x="642938" y="284163"/>
            <a:ext cx="8223250" cy="1143000"/>
          </a:xfrm>
        </p:spPr>
        <p:txBody>
          <a:bodyPr/>
          <a:lstStyle/>
          <a:p>
            <a:pPr eaLnBrk="1" hangingPunct="1"/>
            <a:r>
              <a:rPr lang="en-GB" dirty="0" smtClean="0"/>
              <a:t>Establishing context validity in reading tests – questions</a:t>
            </a:r>
            <a:endParaRPr lang="en-US" altLang="en-US" dirty="0" smtClean="0">
              <a:solidFill>
                <a:schemeClr val="tx1"/>
              </a:solidFill>
            </a:endParaRPr>
          </a:p>
        </p:txBody>
      </p:sp>
      <p:sp>
        <p:nvSpPr>
          <p:cNvPr id="2" name="Content Placeholder 1"/>
          <p:cNvSpPr>
            <a:spLocks noGrp="1"/>
          </p:cNvSpPr>
          <p:nvPr>
            <p:ph idx="1"/>
          </p:nvPr>
        </p:nvSpPr>
        <p:spPr>
          <a:xfrm>
            <a:off x="685800" y="1628800"/>
            <a:ext cx="7772400" cy="4191000"/>
          </a:xfrm>
        </p:spPr>
        <p:txBody>
          <a:bodyPr/>
          <a:lstStyle/>
          <a:p>
            <a:pPr marL="514350" indent="-514350">
              <a:buFont typeface="+mj-lt"/>
              <a:buAutoNum type="arabicPeriod"/>
            </a:pPr>
            <a:r>
              <a:rPr lang="en-GB" dirty="0" smtClean="0"/>
              <a:t>What are the key contextual features that we need to consider when selecting texts for reading tests? </a:t>
            </a:r>
          </a:p>
          <a:p>
            <a:pPr marL="514350" indent="-514350">
              <a:buFont typeface="+mj-lt"/>
              <a:buAutoNum type="arabicPeriod"/>
            </a:pPr>
            <a:r>
              <a:rPr lang="en-GB" dirty="0" smtClean="0"/>
              <a:t>How do we evaluate the relative importance / difficulty of contextual features in texts targeted at different proficiency levels to provide validity evidence? </a:t>
            </a:r>
          </a:p>
          <a:p>
            <a:pPr marL="514350" indent="-514350">
              <a:buFont typeface="+mj-lt"/>
              <a:buAutoNum type="arabicPeriod"/>
            </a:pPr>
            <a:r>
              <a:rPr lang="en-GB" dirty="0" smtClean="0"/>
              <a:t>How might automated approaches help us to do this?</a:t>
            </a:r>
          </a:p>
        </p:txBody>
      </p:sp>
    </p:spTree>
    <p:extLst>
      <p:ext uri="{BB962C8B-B14F-4D97-AF65-F5344CB8AC3E}">
        <p14:creationId xmlns:p14="http://schemas.microsoft.com/office/powerpoint/2010/main" xmlns="" val="36871626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dirty="0" smtClean="0">
                <a:solidFill>
                  <a:schemeClr val="tx1"/>
                </a:solidFill>
              </a:rPr>
              <a:t>Context Validation: discourse and text analysis</a:t>
            </a:r>
            <a:endParaRPr lang="en-US" altLang="en-US" dirty="0" smtClean="0">
              <a:solidFill>
                <a:schemeClr val="tx1"/>
              </a:solidFill>
            </a:endParaRPr>
          </a:p>
        </p:txBody>
      </p:sp>
      <p:sp>
        <p:nvSpPr>
          <p:cNvPr id="5" name="Content Placeholder 1"/>
          <p:cNvSpPr>
            <a:spLocks noGrp="1"/>
          </p:cNvSpPr>
          <p:nvPr>
            <p:ph idx="1"/>
          </p:nvPr>
        </p:nvSpPr>
        <p:spPr>
          <a:xfrm>
            <a:off x="685800" y="1830288"/>
            <a:ext cx="7772400" cy="4191000"/>
          </a:xfrm>
        </p:spPr>
        <p:txBody>
          <a:bodyPr/>
          <a:lstStyle/>
          <a:p>
            <a:pPr>
              <a:buFontTx/>
              <a:buChar char="-"/>
            </a:pPr>
            <a:r>
              <a:rPr lang="en-GB" dirty="0" smtClean="0"/>
              <a:t>Lextutor.ca    </a:t>
            </a:r>
            <a:r>
              <a:rPr lang="en-GB" dirty="0" err="1" smtClean="0"/>
              <a:t>VocabProfile</a:t>
            </a:r>
            <a:r>
              <a:rPr lang="en-GB" dirty="0" smtClean="0"/>
              <a:t> (and French tools)</a:t>
            </a:r>
            <a:endParaRPr lang="en-GB" dirty="0" smtClean="0"/>
          </a:p>
          <a:p>
            <a:pPr>
              <a:buFontTx/>
              <a:buChar char="-"/>
            </a:pPr>
            <a:endParaRPr lang="en-GB" dirty="0" smtClean="0"/>
          </a:p>
          <a:p>
            <a:pPr>
              <a:buFontTx/>
              <a:buChar char="-"/>
            </a:pPr>
            <a:r>
              <a:rPr lang="en-GB" dirty="0" err="1" smtClean="0"/>
              <a:t>Cohmetrix</a:t>
            </a:r>
            <a:r>
              <a:rPr lang="en-GB" dirty="0" smtClean="0"/>
              <a:t> (if possible)</a:t>
            </a:r>
          </a:p>
          <a:p>
            <a:pPr>
              <a:buFontTx/>
              <a:buChar char="-"/>
            </a:pPr>
            <a:endParaRPr lang="en-GB" dirty="0" smtClean="0"/>
          </a:p>
          <a:p>
            <a:pPr>
              <a:buFontTx/>
              <a:buChar char="-"/>
            </a:pPr>
            <a:r>
              <a:rPr lang="en-GB" b="1" dirty="0" smtClean="0"/>
              <a:t>Text Inspector</a:t>
            </a:r>
          </a:p>
        </p:txBody>
      </p:sp>
    </p:spTree>
    <p:extLst>
      <p:ext uri="{BB962C8B-B14F-4D97-AF65-F5344CB8AC3E}">
        <p14:creationId xmlns:p14="http://schemas.microsoft.com/office/powerpoint/2010/main" xmlns="" val="25914911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dirty="0" smtClean="0">
                <a:solidFill>
                  <a:schemeClr val="tx1"/>
                </a:solidFill>
              </a:rPr>
              <a:t>Context Validation: discourse and text analysis</a:t>
            </a:r>
            <a:endParaRPr lang="en-US" altLang="en-US" dirty="0" smtClean="0">
              <a:solidFill>
                <a:schemeClr val="tx1"/>
              </a:solidFill>
            </a:endParaRPr>
          </a:p>
        </p:txBody>
      </p:sp>
      <p:sp>
        <p:nvSpPr>
          <p:cNvPr id="5" name="Content Placeholder 1"/>
          <p:cNvSpPr>
            <a:spLocks noGrp="1"/>
          </p:cNvSpPr>
          <p:nvPr>
            <p:ph idx="1"/>
          </p:nvPr>
        </p:nvSpPr>
        <p:spPr>
          <a:xfrm>
            <a:off x="755576" y="1628800"/>
            <a:ext cx="7772400" cy="4191000"/>
          </a:xfrm>
        </p:spPr>
        <p:txBody>
          <a:bodyPr/>
          <a:lstStyle/>
          <a:p>
            <a:pPr>
              <a:buFontTx/>
              <a:buChar char="-"/>
            </a:pPr>
            <a:r>
              <a:rPr lang="en-GB" dirty="0" smtClean="0"/>
              <a:t>Samples of texts taken from reading tests at a reputable exam board</a:t>
            </a:r>
          </a:p>
          <a:p>
            <a:pPr>
              <a:buFontTx/>
              <a:buChar char="-"/>
            </a:pPr>
            <a:endParaRPr lang="en-GB" dirty="0" smtClean="0"/>
          </a:p>
          <a:p>
            <a:pPr>
              <a:buFontTx/>
              <a:buChar char="-"/>
            </a:pPr>
            <a:r>
              <a:rPr lang="en-GB" dirty="0" smtClean="0"/>
              <a:t>The tests were set at A2-C2</a:t>
            </a:r>
          </a:p>
          <a:p>
            <a:pPr>
              <a:buFontTx/>
              <a:buChar char="-"/>
            </a:pPr>
            <a:endParaRPr lang="en-GB" dirty="0" smtClean="0"/>
          </a:p>
          <a:p>
            <a:pPr>
              <a:buFontTx/>
              <a:buChar char="-"/>
            </a:pPr>
            <a:r>
              <a:rPr lang="en-GB" dirty="0" smtClean="0"/>
              <a:t>Some longer texts have been cut down in size</a:t>
            </a:r>
          </a:p>
          <a:p>
            <a:pPr>
              <a:buFontTx/>
              <a:buChar char="-"/>
            </a:pPr>
            <a:endParaRPr lang="en-GB" dirty="0"/>
          </a:p>
          <a:p>
            <a:pPr>
              <a:buFontTx/>
              <a:buChar char="-"/>
            </a:pPr>
            <a:r>
              <a:rPr lang="en-GB" kern="1200" dirty="0">
                <a:solidFill>
                  <a:schemeClr val="accent2"/>
                </a:solidFill>
              </a:rPr>
              <a:t>http://alteworkshop.wikispaces.com</a:t>
            </a:r>
          </a:p>
          <a:p>
            <a:pPr>
              <a:buFontTx/>
              <a:buChar char="-"/>
            </a:pPr>
            <a:endParaRPr lang="en-GB" dirty="0" smtClean="0"/>
          </a:p>
        </p:txBody>
      </p:sp>
    </p:spTree>
    <p:extLst>
      <p:ext uri="{BB962C8B-B14F-4D97-AF65-F5344CB8AC3E}">
        <p14:creationId xmlns:p14="http://schemas.microsoft.com/office/powerpoint/2010/main" xmlns="" val="12479294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smtClean="0">
                <a:solidFill>
                  <a:schemeClr val="tx1"/>
                </a:solidFill>
              </a:rPr>
              <a:t>Validation: Discourse and text analysis</a:t>
            </a:r>
            <a:endParaRPr lang="en-US" altLang="en-US" smtClean="0">
              <a:solidFill>
                <a:schemeClr val="tx1"/>
              </a:solidFill>
            </a:endParaRPr>
          </a:p>
        </p:txBody>
      </p:sp>
      <p:pic>
        <p:nvPicPr>
          <p:cNvPr id="38915" name="Picture 2"/>
          <p:cNvPicPr>
            <a:picLocks noChangeAspect="1"/>
          </p:cNvPicPr>
          <p:nvPr/>
        </p:nvPicPr>
        <p:blipFill>
          <a:blip r:embed="rId3" cstate="print">
            <a:extLst>
              <a:ext uri="{28A0092B-C50C-407E-A947-70E740481C1C}">
                <a14:useLocalDpi xmlns:a14="http://schemas.microsoft.com/office/drawing/2010/main" xmlns="" val="0"/>
              </a:ext>
            </a:extLst>
          </a:blip>
          <a:srcRect r="55933" b="81818"/>
          <a:stretch>
            <a:fillRect/>
          </a:stretch>
        </p:blipFill>
        <p:spPr bwMode="auto">
          <a:xfrm>
            <a:off x="900113" y="1760538"/>
            <a:ext cx="7131050" cy="109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8916" name="Picture 3"/>
          <p:cNvPicPr>
            <a:picLocks noChangeAspect="1"/>
          </p:cNvPicPr>
          <p:nvPr/>
        </p:nvPicPr>
        <p:blipFill>
          <a:blip r:embed="rId3" cstate="print">
            <a:extLst>
              <a:ext uri="{28A0092B-C50C-407E-A947-70E740481C1C}">
                <a14:useLocalDpi xmlns:a14="http://schemas.microsoft.com/office/drawing/2010/main" xmlns="" val="0"/>
              </a:ext>
            </a:extLst>
          </a:blip>
          <a:srcRect l="49498"/>
          <a:stretch>
            <a:fillRect/>
          </a:stretch>
        </p:blipFill>
        <p:spPr bwMode="auto">
          <a:xfrm>
            <a:off x="2195513" y="3298825"/>
            <a:ext cx="4679950" cy="3443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dirty="0" smtClean="0">
                <a:solidFill>
                  <a:schemeClr val="tx1"/>
                </a:solidFill>
              </a:rPr>
              <a:t>Why vocabulary?</a:t>
            </a:r>
            <a:endParaRPr lang="en-US" altLang="en-US" dirty="0" smtClean="0">
              <a:solidFill>
                <a:schemeClr val="tx1"/>
              </a:solidFill>
            </a:endParaRPr>
          </a:p>
        </p:txBody>
      </p:sp>
      <p:sp>
        <p:nvSpPr>
          <p:cNvPr id="2" name="Rectangle 1"/>
          <p:cNvSpPr/>
          <p:nvPr/>
        </p:nvSpPr>
        <p:spPr>
          <a:xfrm>
            <a:off x="381348" y="2060848"/>
            <a:ext cx="8746429" cy="3539430"/>
          </a:xfrm>
          <a:prstGeom prst="rect">
            <a:avLst/>
          </a:prstGeom>
        </p:spPr>
        <p:txBody>
          <a:bodyPr wrap="square">
            <a:spAutoFit/>
          </a:bodyPr>
          <a:lstStyle/>
          <a:p>
            <a:r>
              <a:rPr lang="en-GB" sz="4000" i="1" dirty="0" smtClean="0"/>
              <a:t>“</a:t>
            </a:r>
            <a:r>
              <a:rPr lang="en-GB" sz="4000" i="1" u="sng" dirty="0" smtClean="0"/>
              <a:t>64% </a:t>
            </a:r>
            <a:r>
              <a:rPr lang="en-GB" sz="4000" i="1" u="sng" dirty="0"/>
              <a:t>of variance in the reading score </a:t>
            </a:r>
            <a:r>
              <a:rPr lang="en-GB" sz="4000" i="1" dirty="0"/>
              <a:t>is accounted for by vocabulary</a:t>
            </a:r>
            <a:r>
              <a:rPr lang="en-GB" sz="4000" i="1" dirty="0" smtClean="0"/>
              <a:t>”</a:t>
            </a:r>
            <a:r>
              <a:rPr lang="en-GB" sz="4000" dirty="0" smtClean="0"/>
              <a:t>.</a:t>
            </a:r>
          </a:p>
          <a:p>
            <a:endParaRPr lang="en-GB" sz="4000" dirty="0">
              <a:effectLst/>
            </a:endParaRPr>
          </a:p>
          <a:p>
            <a:r>
              <a:rPr lang="en-GB" sz="4000" dirty="0"/>
              <a:t> (</a:t>
            </a:r>
            <a:r>
              <a:rPr lang="en-GB" sz="4000" dirty="0" err="1"/>
              <a:t>Laufer</a:t>
            </a:r>
            <a:r>
              <a:rPr lang="en-GB" sz="4000" dirty="0"/>
              <a:t> &amp; </a:t>
            </a:r>
            <a:r>
              <a:rPr lang="en-GB" sz="4000" dirty="0" err="1"/>
              <a:t>Ravenhorst-Kalovski</a:t>
            </a:r>
            <a:r>
              <a:rPr lang="en-GB" sz="4000" dirty="0"/>
              <a:t> 2010:26, emphasis added).</a:t>
            </a:r>
          </a:p>
          <a:p>
            <a:endParaRPr lang="en-GB" b="1" dirty="0">
              <a:effectLst/>
            </a:endParaRPr>
          </a:p>
        </p:txBody>
      </p:sp>
    </p:spTree>
    <p:extLst>
      <p:ext uri="{BB962C8B-B14F-4D97-AF65-F5344CB8AC3E}">
        <p14:creationId xmlns:p14="http://schemas.microsoft.com/office/powerpoint/2010/main" xmlns="" val="42656362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EVP_graph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0850" y="1700213"/>
            <a:ext cx="6858000" cy="4249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0963" name="Picture 4" descr="http://textinspector.com/help/wp-content/uploads/2015/02/logo_upright_dark_bck.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67625" y="1700213"/>
            <a:ext cx="1258888" cy="2952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6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smtClean="0">
                <a:solidFill>
                  <a:schemeClr val="tx1"/>
                </a:solidFill>
              </a:rPr>
              <a:t>Discourse and text analysis</a:t>
            </a:r>
            <a:endParaRPr lang="en-US" altLang="en-US" smtClean="0">
              <a:solidFill>
                <a:schemeClr val="tx1"/>
              </a:solidFill>
            </a:endParaRPr>
          </a:p>
        </p:txBody>
      </p:sp>
      <p:sp>
        <p:nvSpPr>
          <p:cNvPr id="12" name="Content Placeholder 4"/>
          <p:cNvSpPr txBox="1">
            <a:spLocks/>
          </p:cNvSpPr>
          <p:nvPr/>
        </p:nvSpPr>
        <p:spPr bwMode="auto">
          <a:xfrm>
            <a:off x="395288" y="6021388"/>
            <a:ext cx="6694487" cy="647700"/>
          </a:xfrm>
          <a:prstGeom prst="rect">
            <a:avLst/>
          </a:prstGeom>
          <a:noFill/>
          <a:ln w="9525">
            <a:noFill/>
            <a:miter lim="800000"/>
            <a:headEnd/>
            <a:tailEnd/>
          </a:ln>
        </p:spPr>
        <p:txBody>
          <a:bodyPr/>
          <a:lstStyle/>
          <a:p>
            <a:pPr marL="342900" indent="-342900" algn="ctr">
              <a:spcBef>
                <a:spcPct val="20000"/>
              </a:spcBef>
              <a:buSzPct val="85000"/>
              <a:defRPr/>
            </a:pPr>
            <a:r>
              <a:rPr lang="en-GB" sz="3200" kern="0" dirty="0">
                <a:latin typeface="+mn-lt"/>
                <a:cs typeface="+mn-cs"/>
              </a:rPr>
              <a:t>Working with CUP - </a:t>
            </a:r>
            <a:r>
              <a:rPr lang="en-GB" sz="3200" kern="0" dirty="0" err="1">
                <a:latin typeface="+mn-lt"/>
                <a:cs typeface="+mn-cs"/>
              </a:rPr>
              <a:t>CEFR</a:t>
            </a:r>
            <a:r>
              <a:rPr lang="en-GB" sz="3200" kern="0" dirty="0">
                <a:latin typeface="+mn-lt"/>
                <a:cs typeface="+mn-cs"/>
              </a:rPr>
              <a:t> scales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1026" descr="Large confetti"/>
          <p:cNvSpPr>
            <a:spLocks noGrp="1" noChangeArrowheads="1"/>
          </p:cNvSpPr>
          <p:nvPr>
            <p:ph type="title"/>
          </p:nvPr>
        </p:nvSpPr>
        <p:spPr>
          <a:xfrm>
            <a:off x="642938" y="284163"/>
            <a:ext cx="8223250" cy="1143000"/>
          </a:xfrm>
        </p:spPr>
        <p:txBody>
          <a:bodyPr/>
          <a:lstStyle/>
          <a:p>
            <a:pPr eaLnBrk="1" hangingPunct="1"/>
            <a:r>
              <a:rPr lang="en-US" altLang="en-US" dirty="0" smtClean="0">
                <a:solidFill>
                  <a:schemeClr val="tx1"/>
                </a:solidFill>
              </a:rPr>
              <a:t>Results for the workshop texts</a:t>
            </a:r>
          </a:p>
        </p:txBody>
      </p:sp>
      <p:pic>
        <p:nvPicPr>
          <p:cNvPr id="4" name="Picture 3"/>
          <p:cNvPicPr>
            <a:picLocks noChangeAspect="1"/>
          </p:cNvPicPr>
          <p:nvPr/>
        </p:nvPicPr>
        <p:blipFill rotWithShape="1">
          <a:blip r:embed="rId3" cstate="print"/>
          <a:srcRect l="2237" t="2559"/>
          <a:stretch/>
        </p:blipFill>
        <p:spPr>
          <a:xfrm>
            <a:off x="0" y="1772816"/>
            <a:ext cx="9185162" cy="4464496"/>
          </a:xfrm>
          <a:prstGeom prst="rect">
            <a:avLst/>
          </a:prstGeom>
        </p:spPr>
      </p:pic>
    </p:spTree>
    <p:extLst>
      <p:ext uri="{BB962C8B-B14F-4D97-AF65-F5344CB8AC3E}">
        <p14:creationId xmlns:p14="http://schemas.microsoft.com/office/powerpoint/2010/main" xmlns="" val="36562129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descr="Large confetti"/>
          <p:cNvSpPr>
            <a:spLocks noGrp="1" noChangeArrowheads="1"/>
          </p:cNvSpPr>
          <p:nvPr>
            <p:ph type="title"/>
          </p:nvPr>
        </p:nvSpPr>
        <p:spPr>
          <a:xfrm>
            <a:off x="642938" y="284163"/>
            <a:ext cx="8223250" cy="1143000"/>
          </a:xfrm>
        </p:spPr>
        <p:txBody>
          <a:bodyPr/>
          <a:lstStyle/>
          <a:p>
            <a:pPr eaLnBrk="1" hangingPunct="1"/>
            <a:endParaRPr lang="en-US" altLang="en-US" dirty="0" smtClean="0">
              <a:solidFill>
                <a:schemeClr val="tx1"/>
              </a:solidFill>
            </a:endParaRPr>
          </a:p>
        </p:txBody>
      </p:sp>
      <p:pic>
        <p:nvPicPr>
          <p:cNvPr id="3" name="Content Placeholder 2"/>
          <p:cNvPicPr>
            <a:picLocks noGrp="1" noChangeAspect="1"/>
          </p:cNvPicPr>
          <p:nvPr>
            <p:ph idx="1"/>
          </p:nvPr>
        </p:nvPicPr>
        <p:blipFill>
          <a:blip r:embed="rId3" cstate="print"/>
          <a:stretch>
            <a:fillRect/>
          </a:stretch>
        </p:blipFill>
        <p:spPr>
          <a:xfrm>
            <a:off x="642938" y="3227855"/>
            <a:ext cx="7640518" cy="4434572"/>
          </a:xfrm>
          <a:prstGeom prst="rect">
            <a:avLst/>
          </a:prstGeom>
        </p:spPr>
      </p:pic>
      <p:pic>
        <p:nvPicPr>
          <p:cNvPr id="4" name="Picture 3"/>
          <p:cNvPicPr>
            <a:picLocks noChangeAspect="1"/>
          </p:cNvPicPr>
          <p:nvPr/>
        </p:nvPicPr>
        <p:blipFill>
          <a:blip r:embed="rId4" cstate="print"/>
          <a:stretch>
            <a:fillRect/>
          </a:stretch>
        </p:blipFill>
        <p:spPr>
          <a:xfrm>
            <a:off x="971600" y="188640"/>
            <a:ext cx="7106000" cy="2919909"/>
          </a:xfrm>
          <a:prstGeom prst="rect">
            <a:avLst/>
          </a:prstGeom>
        </p:spPr>
      </p:pic>
    </p:spTree>
    <p:extLst>
      <p:ext uri="{BB962C8B-B14F-4D97-AF65-F5344CB8AC3E}">
        <p14:creationId xmlns:p14="http://schemas.microsoft.com/office/powerpoint/2010/main" xmlns="" val="11306732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dirty="0" smtClean="0">
                <a:solidFill>
                  <a:schemeClr val="tx1"/>
                </a:solidFill>
              </a:rPr>
              <a:t>Text Inspector uses datasets:</a:t>
            </a:r>
            <a:endParaRPr lang="en-US" altLang="en-US" dirty="0" smtClean="0">
              <a:solidFill>
                <a:schemeClr val="tx1"/>
              </a:solidFill>
            </a:endParaRPr>
          </a:p>
        </p:txBody>
      </p:sp>
      <p:sp>
        <p:nvSpPr>
          <p:cNvPr id="5" name="Content Placeholder 1"/>
          <p:cNvSpPr>
            <a:spLocks noGrp="1"/>
          </p:cNvSpPr>
          <p:nvPr>
            <p:ph idx="1"/>
          </p:nvPr>
        </p:nvSpPr>
        <p:spPr>
          <a:xfrm>
            <a:off x="685800" y="1830288"/>
            <a:ext cx="7772400" cy="4191000"/>
          </a:xfrm>
        </p:spPr>
        <p:txBody>
          <a:bodyPr/>
          <a:lstStyle/>
          <a:p>
            <a:pPr>
              <a:buFontTx/>
              <a:buChar char="-"/>
            </a:pPr>
            <a:r>
              <a:rPr lang="en-GB" dirty="0" smtClean="0"/>
              <a:t>Tagged in terms of CEFR levels</a:t>
            </a:r>
          </a:p>
          <a:p>
            <a:pPr>
              <a:buFontTx/>
              <a:buChar char="-"/>
            </a:pPr>
            <a:r>
              <a:rPr lang="en-GB" dirty="0" smtClean="0"/>
              <a:t>(Ideally) tagged grammatically (e.g. N, V) or with </a:t>
            </a:r>
            <a:r>
              <a:rPr lang="en-GB" dirty="0" err="1" smtClean="0"/>
              <a:t>Treetagger</a:t>
            </a:r>
            <a:endParaRPr lang="en-GB" dirty="0" smtClean="0"/>
          </a:p>
          <a:p>
            <a:pPr>
              <a:buFontTx/>
              <a:buChar char="-"/>
            </a:pPr>
            <a:r>
              <a:rPr lang="en-GB" dirty="0" smtClean="0"/>
              <a:t>Not in lemma form, but in inflected form (</a:t>
            </a:r>
            <a:r>
              <a:rPr lang="en-GB" i="1" dirty="0" smtClean="0"/>
              <a:t>e.g. says, saying, said</a:t>
            </a:r>
            <a:r>
              <a:rPr lang="en-GB" dirty="0" smtClean="0"/>
              <a:t>)</a:t>
            </a:r>
          </a:p>
          <a:p>
            <a:pPr>
              <a:buFontTx/>
              <a:buChar char="-"/>
            </a:pPr>
            <a:r>
              <a:rPr lang="en-GB" dirty="0" smtClean="0"/>
              <a:t>E.g.    B1,say,said,VP</a:t>
            </a:r>
          </a:p>
          <a:p>
            <a:pPr marL="0" indent="0">
              <a:buNone/>
            </a:pPr>
            <a:r>
              <a:rPr lang="en-GB" dirty="0"/>
              <a:t> </a:t>
            </a:r>
            <a:r>
              <a:rPr lang="en-GB" dirty="0" smtClean="0"/>
              <a:t>             A2,decir,dicho,PP</a:t>
            </a:r>
          </a:p>
          <a:p>
            <a:pPr>
              <a:buFontTx/>
              <a:buChar char="-"/>
            </a:pPr>
            <a:endParaRPr lang="en-GB" dirty="0"/>
          </a:p>
          <a:p>
            <a:pPr>
              <a:buFontTx/>
              <a:buChar char="-"/>
            </a:pPr>
            <a:r>
              <a:rPr lang="en-GB" dirty="0" smtClean="0"/>
              <a:t>Other languages please!</a:t>
            </a:r>
          </a:p>
        </p:txBody>
      </p:sp>
    </p:spTree>
    <p:extLst>
      <p:ext uri="{BB962C8B-B14F-4D97-AF65-F5344CB8AC3E}">
        <p14:creationId xmlns:p14="http://schemas.microsoft.com/office/powerpoint/2010/main" xmlns="" val="3726902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6" descr="Large confetti"/>
          <p:cNvSpPr>
            <a:spLocks noGrp="1" noChangeArrowheads="1"/>
          </p:cNvSpPr>
          <p:nvPr>
            <p:ph type="title"/>
          </p:nvPr>
        </p:nvSpPr>
        <p:spPr/>
        <p:txBody>
          <a:bodyPr/>
          <a:lstStyle/>
          <a:p>
            <a:pPr eaLnBrk="1" hangingPunct="1"/>
            <a:r>
              <a:rPr lang="en-US" altLang="en-US" smtClean="0"/>
              <a:t>Background: teaching since 1981</a:t>
            </a:r>
          </a:p>
        </p:txBody>
      </p:sp>
      <p:sp>
        <p:nvSpPr>
          <p:cNvPr id="24" name="Rectangle 1027"/>
          <p:cNvSpPr txBox="1">
            <a:spLocks noChangeArrowheads="1"/>
          </p:cNvSpPr>
          <p:nvPr/>
        </p:nvSpPr>
        <p:spPr bwMode="auto">
          <a:xfrm>
            <a:off x="838200" y="2057400"/>
            <a:ext cx="7772400" cy="4191000"/>
          </a:xfrm>
          <a:prstGeom prst="rect">
            <a:avLst/>
          </a:prstGeom>
          <a:noFill/>
          <a:ln w="9525">
            <a:noFill/>
            <a:miter lim="800000"/>
            <a:headEnd/>
            <a:tailEnd/>
          </a:ln>
        </p:spPr>
        <p:txBody>
          <a:bodyPr/>
          <a:lstStyle/>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lnSpc>
                <a:spcPct val="90000"/>
              </a:lnSpc>
              <a:spcBef>
                <a:spcPct val="20000"/>
              </a:spcBef>
              <a:buSzPct val="85000"/>
              <a:buFontTx/>
              <a:buBlip>
                <a:blip r:embed="rId3"/>
              </a:buBlip>
              <a:defRPr/>
            </a:pPr>
            <a:endParaRPr lang="en-GB"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p:txBody>
      </p:sp>
      <p:pic>
        <p:nvPicPr>
          <p:cNvPr id="6148" name="Picture 15"/>
          <p:cNvPicPr>
            <a:picLocks noGrp="1" noChangeAspect="1" noChangeArrowheads="1"/>
          </p:cNvPicPr>
          <p:nvPr>
            <p:ph idx="1"/>
          </p:nvPr>
        </p:nvPicPr>
        <p:blipFill>
          <a:blip r:embed="rId4" cstate="print"/>
          <a:srcRect/>
          <a:stretch>
            <a:fillRect/>
          </a:stretch>
        </p:blipFill>
        <p:spPr>
          <a:xfrm>
            <a:off x="1116013" y="1930400"/>
            <a:ext cx="6624637" cy="4235450"/>
          </a:xfr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descr="Large confetti"/>
          <p:cNvSpPr>
            <a:spLocks noGrp="1" noChangeArrowheads="1"/>
          </p:cNvSpPr>
          <p:nvPr>
            <p:ph type="title"/>
          </p:nvPr>
        </p:nvSpPr>
        <p:spPr>
          <a:xfrm>
            <a:off x="642938" y="284163"/>
            <a:ext cx="8223250" cy="1143000"/>
          </a:xfrm>
        </p:spPr>
        <p:txBody>
          <a:bodyPr/>
          <a:lstStyle/>
          <a:p>
            <a:pPr eaLnBrk="1" hangingPunct="1"/>
            <a:r>
              <a:rPr lang="en-GB" dirty="0"/>
              <a:t>So send me </a:t>
            </a:r>
            <a:r>
              <a:rPr lang="en-GB" dirty="0" smtClean="0"/>
              <a:t>datasets in other languages with:</a:t>
            </a:r>
            <a:endParaRPr lang="en-US" altLang="en-US" dirty="0" smtClean="0">
              <a:solidFill>
                <a:schemeClr val="tx1"/>
              </a:solidFill>
            </a:endParaRPr>
          </a:p>
        </p:txBody>
      </p:sp>
      <p:sp>
        <p:nvSpPr>
          <p:cNvPr id="5" name="Content Placeholder 1"/>
          <p:cNvSpPr>
            <a:spLocks noGrp="1"/>
          </p:cNvSpPr>
          <p:nvPr>
            <p:ph idx="1"/>
          </p:nvPr>
        </p:nvSpPr>
        <p:spPr>
          <a:xfrm>
            <a:off x="642938" y="1700808"/>
            <a:ext cx="7772400" cy="4191000"/>
          </a:xfrm>
        </p:spPr>
        <p:txBody>
          <a:bodyPr/>
          <a:lstStyle/>
          <a:p>
            <a:pPr marL="0" indent="0">
              <a:buNone/>
            </a:pPr>
            <a:r>
              <a:rPr lang="en-GB" dirty="0" smtClean="0"/>
              <a:t>- </a:t>
            </a:r>
            <a:r>
              <a:rPr lang="en-GB" i="1" dirty="0" smtClean="0"/>
              <a:t>Researched frequency data</a:t>
            </a:r>
          </a:p>
          <a:p>
            <a:pPr>
              <a:buFontTx/>
              <a:buChar char="-"/>
            </a:pPr>
            <a:endParaRPr lang="en-GB" i="1" dirty="0" smtClean="0"/>
          </a:p>
          <a:p>
            <a:pPr>
              <a:buFontTx/>
              <a:buChar char="-"/>
            </a:pPr>
            <a:r>
              <a:rPr lang="en-GB" i="1" dirty="0" smtClean="0"/>
              <a:t>CEFR tags               (ideal </a:t>
            </a:r>
            <a:r>
              <a:rPr lang="en-GB" i="1" dirty="0"/>
              <a:t>but not essential</a:t>
            </a:r>
            <a:r>
              <a:rPr lang="en-GB" i="1" dirty="0" smtClean="0"/>
              <a:t>)</a:t>
            </a:r>
          </a:p>
          <a:p>
            <a:pPr>
              <a:buFontTx/>
              <a:buChar char="-"/>
            </a:pPr>
            <a:r>
              <a:rPr lang="en-GB" i="1" dirty="0" smtClean="0"/>
              <a:t>Grammatical tags    (ideal but not essential)</a:t>
            </a:r>
          </a:p>
          <a:p>
            <a:pPr>
              <a:buFontTx/>
              <a:buChar char="-"/>
            </a:pPr>
            <a:endParaRPr lang="en-GB" dirty="0"/>
          </a:p>
          <a:p>
            <a:pPr marL="0" indent="0">
              <a:buNone/>
            </a:pPr>
            <a:r>
              <a:rPr lang="en-GB" dirty="0" smtClean="0"/>
              <a:t>And we can try to make a free text analysis tool in your language.</a:t>
            </a:r>
          </a:p>
          <a:p>
            <a:pPr marL="0" indent="0">
              <a:buNone/>
            </a:pPr>
            <a:endParaRPr lang="en-GB" dirty="0"/>
          </a:p>
          <a:p>
            <a:pPr marL="0" indent="0" algn="ctr">
              <a:buNone/>
            </a:pPr>
            <a:r>
              <a:rPr lang="en-GB" altLang="en-US" sz="3600" i="1" dirty="0"/>
              <a:t>stephen.bax@open.ac.uk</a:t>
            </a:r>
          </a:p>
          <a:p>
            <a:pPr marL="0" indent="0">
              <a:buNone/>
            </a:pPr>
            <a:endParaRPr lang="en-GB" dirty="0" smtClean="0"/>
          </a:p>
        </p:txBody>
      </p:sp>
    </p:spTree>
    <p:extLst>
      <p:ext uri="{BB962C8B-B14F-4D97-AF65-F5344CB8AC3E}">
        <p14:creationId xmlns:p14="http://schemas.microsoft.com/office/powerpoint/2010/main" xmlns="" val="19790228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dirty="0" smtClean="0"/>
              <a:t>Then our task will be….</a:t>
            </a:r>
            <a:endParaRPr lang="en-US" altLang="en-US" dirty="0" smtClean="0">
              <a:solidFill>
                <a:schemeClr val="tx1"/>
              </a:solidFill>
            </a:endParaRPr>
          </a:p>
        </p:txBody>
      </p:sp>
      <p:sp>
        <p:nvSpPr>
          <p:cNvPr id="5" name="Content Placeholder 1"/>
          <p:cNvSpPr>
            <a:spLocks noGrp="1"/>
          </p:cNvSpPr>
          <p:nvPr>
            <p:ph idx="1"/>
          </p:nvPr>
        </p:nvSpPr>
        <p:spPr>
          <a:xfrm>
            <a:off x="642938" y="1700808"/>
            <a:ext cx="7772400" cy="4191000"/>
          </a:xfrm>
        </p:spPr>
        <p:txBody>
          <a:bodyPr/>
          <a:lstStyle/>
          <a:p>
            <a:pPr marL="0" indent="0">
              <a:buNone/>
            </a:pPr>
            <a:r>
              <a:rPr lang="en-GB" sz="3600" dirty="0" smtClean="0"/>
              <a:t>To use that new tool on large numbers of texts, aiming to provide new </a:t>
            </a:r>
            <a:r>
              <a:rPr lang="en-GB" sz="3600" b="1" i="1" dirty="0" smtClean="0"/>
              <a:t>benchmarks</a:t>
            </a:r>
            <a:r>
              <a:rPr lang="en-GB" sz="3600" dirty="0" smtClean="0"/>
              <a:t> for different CEFR levels</a:t>
            </a:r>
          </a:p>
          <a:p>
            <a:pPr>
              <a:buFontTx/>
              <a:buChar char="-"/>
            </a:pPr>
            <a:endParaRPr lang="en-GB" i="1" dirty="0"/>
          </a:p>
          <a:p>
            <a:pPr marL="0" indent="0">
              <a:buNone/>
            </a:pPr>
            <a:r>
              <a:rPr lang="en-GB" i="1" dirty="0" smtClean="0"/>
              <a:t>e.g. an A2 Esperanto writing text typically has</a:t>
            </a:r>
          </a:p>
          <a:p>
            <a:pPr lvl="1">
              <a:buFontTx/>
              <a:buChar char="-"/>
            </a:pPr>
            <a:r>
              <a:rPr lang="en-GB" sz="3200" i="1" dirty="0" smtClean="0"/>
              <a:t>68% of lexis in the 0 - K1 range</a:t>
            </a:r>
          </a:p>
          <a:p>
            <a:pPr lvl="1">
              <a:buFontTx/>
              <a:buChar char="-"/>
            </a:pPr>
            <a:r>
              <a:rPr lang="en-GB" sz="3200" i="1" dirty="0" smtClean="0"/>
              <a:t>77% in the 0 – K2 range</a:t>
            </a:r>
          </a:p>
          <a:p>
            <a:pPr>
              <a:buFontTx/>
              <a:buChar char="-"/>
            </a:pPr>
            <a:endParaRPr lang="en-GB" i="1" dirty="0" smtClean="0"/>
          </a:p>
          <a:p>
            <a:pPr marL="0" indent="0">
              <a:buNone/>
            </a:pPr>
            <a:r>
              <a:rPr lang="en-GB" i="1" dirty="0" smtClean="0"/>
              <a:t>Etcetera</a:t>
            </a:r>
          </a:p>
          <a:p>
            <a:pPr>
              <a:buFontTx/>
              <a:buChar char="-"/>
            </a:pPr>
            <a:endParaRPr lang="en-GB" i="1" dirty="0" smtClean="0"/>
          </a:p>
          <a:p>
            <a:pPr marL="0" indent="0">
              <a:buNone/>
            </a:pPr>
            <a:endParaRPr lang="en-GB" dirty="0" smtClean="0"/>
          </a:p>
          <a:p>
            <a:pPr marL="0" indent="0">
              <a:buNone/>
            </a:pPr>
            <a:endParaRPr lang="en-GB" dirty="0" smtClean="0"/>
          </a:p>
        </p:txBody>
      </p:sp>
    </p:spTree>
    <p:extLst>
      <p:ext uri="{BB962C8B-B14F-4D97-AF65-F5344CB8AC3E}">
        <p14:creationId xmlns:p14="http://schemas.microsoft.com/office/powerpoint/2010/main" xmlns="" val="39549351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descr="Large confetti"/>
          <p:cNvSpPr>
            <a:spLocks noGrp="1" noChangeArrowheads="1"/>
          </p:cNvSpPr>
          <p:nvPr>
            <p:ph type="title"/>
          </p:nvPr>
        </p:nvSpPr>
        <p:spPr>
          <a:xfrm>
            <a:off x="642938" y="284163"/>
            <a:ext cx="8223250" cy="1143000"/>
          </a:xfrm>
        </p:spPr>
        <p:txBody>
          <a:bodyPr/>
          <a:lstStyle/>
          <a:p>
            <a:pPr eaLnBrk="1" hangingPunct="1"/>
            <a:r>
              <a:rPr lang="en-US" altLang="en-US" dirty="0" smtClean="0">
                <a:solidFill>
                  <a:schemeClr val="tx1"/>
                </a:solidFill>
              </a:rPr>
              <a:t>Summary: the value of automated tools</a:t>
            </a:r>
          </a:p>
        </p:txBody>
      </p:sp>
      <p:sp>
        <p:nvSpPr>
          <p:cNvPr id="2" name="Content Placeholder 1"/>
          <p:cNvSpPr>
            <a:spLocks noGrp="1"/>
          </p:cNvSpPr>
          <p:nvPr>
            <p:ph idx="1"/>
          </p:nvPr>
        </p:nvSpPr>
        <p:spPr>
          <a:xfrm>
            <a:off x="685800" y="1628800"/>
            <a:ext cx="7772400" cy="4191000"/>
          </a:xfrm>
        </p:spPr>
        <p:txBody>
          <a:bodyPr/>
          <a:lstStyle/>
          <a:p>
            <a:pPr marL="514350" indent="-514350">
              <a:buFont typeface="+mj-lt"/>
              <a:buAutoNum type="alphaUcPeriod"/>
            </a:pPr>
            <a:r>
              <a:rPr lang="en-GB" dirty="0" smtClean="0"/>
              <a:t>We need to analyse texts at multiple language-discourse levels: words, syntax, discourse, genre etcetera</a:t>
            </a:r>
          </a:p>
          <a:p>
            <a:pPr marL="514350" indent="-514350">
              <a:buFont typeface="+mj-lt"/>
              <a:buAutoNum type="alphaUcPeriod"/>
            </a:pPr>
            <a:r>
              <a:rPr lang="en-GB" dirty="0"/>
              <a:t>A</a:t>
            </a:r>
            <a:r>
              <a:rPr lang="en-GB" dirty="0" smtClean="0"/>
              <a:t>utomated tools provide a speedy and efficient way to compare texts on some of these levels, to </a:t>
            </a:r>
          </a:p>
          <a:p>
            <a:pPr marL="914400" lvl="1" indent="-514350">
              <a:buFont typeface="Arial" panose="020B0604020202020204" pitchFamily="34" charset="0"/>
              <a:buChar char="•"/>
            </a:pPr>
            <a:r>
              <a:rPr lang="en-GB" dirty="0" smtClean="0"/>
              <a:t>improve reliability over human judgement/ checklists</a:t>
            </a:r>
          </a:p>
          <a:p>
            <a:pPr marL="914400" lvl="1" indent="-514350">
              <a:buFont typeface="Arial" panose="020B0604020202020204" pitchFamily="34" charset="0"/>
              <a:buChar char="•"/>
            </a:pPr>
            <a:r>
              <a:rPr lang="en-GB" dirty="0" smtClean="0"/>
              <a:t>to complement expert judgement (connoisseurship)</a:t>
            </a:r>
          </a:p>
        </p:txBody>
      </p:sp>
    </p:spTree>
    <p:extLst>
      <p:ext uri="{BB962C8B-B14F-4D97-AF65-F5344CB8AC3E}">
        <p14:creationId xmlns:p14="http://schemas.microsoft.com/office/powerpoint/2010/main" xmlns="" val="21527845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descr="Large confetti"/>
          <p:cNvSpPr>
            <a:spLocks noGrp="1" noChangeArrowheads="1"/>
          </p:cNvSpPr>
          <p:nvPr>
            <p:ph type="title"/>
          </p:nvPr>
        </p:nvSpPr>
        <p:spPr/>
        <p:txBody>
          <a:bodyPr/>
          <a:lstStyle/>
          <a:p>
            <a:pPr eaLnBrk="1" hangingPunct="1"/>
            <a:r>
              <a:rPr lang="en-GB" altLang="en-US" dirty="0" smtClean="0"/>
              <a:t>Key references</a:t>
            </a:r>
          </a:p>
        </p:txBody>
      </p:sp>
      <p:sp>
        <p:nvSpPr>
          <p:cNvPr id="43011" name="Rectangle 3"/>
          <p:cNvSpPr>
            <a:spLocks noGrp="1" noChangeArrowheads="1"/>
          </p:cNvSpPr>
          <p:nvPr>
            <p:ph type="body" idx="1"/>
          </p:nvPr>
        </p:nvSpPr>
        <p:spPr>
          <a:xfrm>
            <a:off x="685800" y="1974304"/>
            <a:ext cx="7772400" cy="4191000"/>
          </a:xfrm>
        </p:spPr>
        <p:txBody>
          <a:bodyPr/>
          <a:lstStyle/>
          <a:p>
            <a:pPr marL="0" indent="0">
              <a:buNone/>
            </a:pPr>
            <a:r>
              <a:rPr lang="en-GB" altLang="en-US" sz="1600" dirty="0" smtClean="0"/>
              <a:t>Bax, S. (2013) ‘The cognitive processing of candidates during reading tests: Evidence from 	eye-tracking’ </a:t>
            </a:r>
            <a:r>
              <a:rPr lang="en-GB" altLang="en-US" sz="1600" i="1" dirty="0" smtClean="0"/>
              <a:t>Language Testing</a:t>
            </a:r>
            <a:r>
              <a:rPr lang="en-GB" altLang="en-US" sz="1600" dirty="0" smtClean="0"/>
              <a:t> October 2013 vol. 30 no 4 441-465</a:t>
            </a:r>
          </a:p>
          <a:p>
            <a:pPr eaLnBrk="1" hangingPunct="1">
              <a:buNone/>
            </a:pPr>
            <a:r>
              <a:rPr lang="en-GB" sz="1600" dirty="0" smtClean="0"/>
              <a:t>Coxhead</a:t>
            </a:r>
            <a:r>
              <a:rPr lang="en-GB" sz="1600" dirty="0"/>
              <a:t>, A. (2000) A new academic word list. TESOL Quarterly </a:t>
            </a:r>
            <a:r>
              <a:rPr lang="en-GB" sz="1600" dirty="0" smtClean="0"/>
              <a:t>34 (2), 213-38. </a:t>
            </a:r>
          </a:p>
          <a:p>
            <a:pPr eaLnBrk="1" hangingPunct="1">
              <a:buNone/>
            </a:pPr>
            <a:r>
              <a:rPr lang="en-GB" sz="1600" dirty="0" err="1" smtClean="0"/>
              <a:t>Graesser</a:t>
            </a:r>
            <a:r>
              <a:rPr lang="en-GB" sz="1600" dirty="0"/>
              <a:t>, A.C.,  McNamara, D.S. &amp; </a:t>
            </a:r>
            <a:r>
              <a:rPr lang="en-GB" sz="1600" dirty="0" err="1"/>
              <a:t>Kulikowich</a:t>
            </a:r>
            <a:r>
              <a:rPr lang="en-GB" sz="1600" dirty="0"/>
              <a:t>, J.M. (2011) </a:t>
            </a:r>
            <a:r>
              <a:rPr lang="en-GB" sz="1600" dirty="0" err="1"/>
              <a:t>Coh</a:t>
            </a:r>
            <a:r>
              <a:rPr lang="en-GB" sz="1600" dirty="0"/>
              <a:t>-Metrix: Providing multilevel analyses of text characteristics. Educational Researcher 40 (5) , 223-234. </a:t>
            </a:r>
            <a:endParaRPr lang="en-GB" sz="1600" dirty="0" smtClean="0"/>
          </a:p>
          <a:p>
            <a:pPr eaLnBrk="1" hangingPunct="1">
              <a:buNone/>
            </a:pPr>
            <a:r>
              <a:rPr lang="en-GB" sz="1600" dirty="0" smtClean="0"/>
              <a:t>Green</a:t>
            </a:r>
            <a:r>
              <a:rPr lang="en-GB" sz="1600" dirty="0"/>
              <a:t>, A., Unaldi, A. &amp; Weir, C.J. (2010) Empiricism versus connoisseurship: establishing the </a:t>
            </a:r>
            <a:r>
              <a:rPr lang="en-GB" sz="1600" dirty="0" err="1" smtClean="0"/>
              <a:t>appropriacy</a:t>
            </a:r>
            <a:r>
              <a:rPr lang="en-GB" sz="1600" dirty="0" smtClean="0"/>
              <a:t> of </a:t>
            </a:r>
            <a:r>
              <a:rPr lang="en-GB" sz="1600" dirty="0"/>
              <a:t>texts for testing reading for academic purposes. Language Testing 27 (3), 1-21</a:t>
            </a:r>
            <a:r>
              <a:rPr lang="en-GB" sz="1600" dirty="0" smtClean="0"/>
              <a:t>.</a:t>
            </a:r>
          </a:p>
          <a:p>
            <a:pPr eaLnBrk="1" hangingPunct="1">
              <a:buNone/>
            </a:pPr>
            <a:r>
              <a:rPr lang="en-GB" sz="1600" dirty="0" smtClean="0"/>
              <a:t>Taylor, L &amp; C. Weir (2012) Automated approaches to establishing context validity</a:t>
            </a:r>
            <a:r>
              <a:rPr lang="en-GB" sz="1600" dirty="0"/>
              <a:t> </a:t>
            </a:r>
            <a:r>
              <a:rPr lang="en-GB" sz="1600" dirty="0" smtClean="0"/>
              <a:t>in reading tests, Paper given at the 9</a:t>
            </a:r>
            <a:r>
              <a:rPr lang="en-GB" sz="1600" baseline="30000" dirty="0" smtClean="0"/>
              <a:t>th</a:t>
            </a:r>
            <a:r>
              <a:rPr lang="en-GB" sz="1600" dirty="0" smtClean="0"/>
              <a:t> EALTA Conference, Innsbruck, Austria –31 May to 3 June 2012</a:t>
            </a:r>
          </a:p>
          <a:p>
            <a:pPr eaLnBrk="1" hangingPunct="1">
              <a:buNone/>
            </a:pPr>
            <a:r>
              <a:rPr lang="en-GB" altLang="en-US" sz="1600" dirty="0" smtClean="0"/>
              <a:t>Van </a:t>
            </a:r>
            <a:r>
              <a:rPr lang="en-GB" altLang="en-US" sz="1600" dirty="0" err="1" smtClean="0"/>
              <a:t>Waes</a:t>
            </a:r>
            <a:r>
              <a:rPr lang="en-GB" altLang="en-US" sz="1600" dirty="0" smtClean="0"/>
              <a:t>, L., </a:t>
            </a:r>
            <a:r>
              <a:rPr lang="en-GB" altLang="en-US" sz="1600" dirty="0" err="1" smtClean="0"/>
              <a:t>Leijten</a:t>
            </a:r>
            <a:r>
              <a:rPr lang="en-GB" altLang="en-US" sz="1600" dirty="0" smtClean="0"/>
              <a:t>, M., </a:t>
            </a:r>
            <a:r>
              <a:rPr lang="en-GB" altLang="en-US" sz="1600" dirty="0" err="1" smtClean="0"/>
              <a:t>Wengellin</a:t>
            </a:r>
            <a:r>
              <a:rPr lang="en-GB" altLang="en-US" sz="1600" dirty="0" smtClean="0"/>
              <a:t>, A., &amp; E, L. (2012). Logging tools to study digital 	writing processes. In V. W. </a:t>
            </a:r>
            <a:r>
              <a:rPr lang="en-GB" altLang="en-US" sz="1600" dirty="0" err="1" smtClean="0"/>
              <a:t>Berninger</a:t>
            </a:r>
            <a:r>
              <a:rPr lang="en-GB" altLang="en-US" sz="1600" dirty="0" smtClean="0"/>
              <a:t> (Ed.), Past, present, and future 	contributions of cognitive writing research to cognitive psychology (pp. 507-	533). New York/Sussex: Taylor &amp; Francis.</a:t>
            </a:r>
            <a:endParaRPr lang="en-GB" sz="1600" dirty="0"/>
          </a:p>
          <a:p>
            <a:pPr eaLnBrk="1" hangingPunct="1">
              <a:buNone/>
            </a:pPr>
            <a:r>
              <a:rPr lang="en-GB" sz="1600" dirty="0" smtClean="0"/>
              <a:t>Weir</a:t>
            </a:r>
            <a:r>
              <a:rPr lang="en-GB" sz="1600" dirty="0"/>
              <a:t>, C.J., Green, A., Chan, S., Taylor, L., Field, J., Nakatsuhara, F. &amp; Bax, S. (2012) Textual features of CAE reading texts  compared with IELTS reading and essential undergraduate texts. Interim report prepared for Cambridge ESOL Examinations</a:t>
            </a:r>
            <a:r>
              <a:rPr lang="en-GB" sz="1600" dirty="0" smtClean="0"/>
              <a:t>.</a:t>
            </a:r>
            <a:endParaRPr lang="en-GB" altLang="en-US" sz="1600" i="1" dirty="0" smtClean="0"/>
          </a:p>
          <a:p>
            <a:pPr eaLnBrk="1" hangingPunct="1">
              <a:buFontTx/>
              <a:buNone/>
            </a:pPr>
            <a:endParaRPr lang="en-GB" altLang="en-US" sz="28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r>
              <a:rPr lang="en-GB" altLang="en-US" sz="2800" b="1" dirty="0" smtClean="0">
                <a:solidFill>
                  <a:schemeClr val="tx1"/>
                </a:solidFill>
              </a:rPr>
              <a:t/>
            </a:r>
            <a:br>
              <a:rPr lang="en-GB" altLang="en-US" sz="2800" b="1" dirty="0" smtClean="0">
                <a:solidFill>
                  <a:schemeClr val="tx1"/>
                </a:solidFill>
              </a:rPr>
            </a:br>
            <a:r>
              <a:rPr lang="en-GB" altLang="en-US" sz="2800" b="1" dirty="0" smtClean="0">
                <a:solidFill>
                  <a:schemeClr val="tx1"/>
                </a:solidFill>
              </a:rPr>
              <a:t/>
            </a:r>
            <a:br>
              <a:rPr lang="en-GB" altLang="en-US" sz="2800" b="1" dirty="0" smtClean="0">
                <a:solidFill>
                  <a:schemeClr val="tx1"/>
                </a:solidFill>
              </a:rPr>
            </a:br>
            <a:r>
              <a:rPr lang="en-GB" altLang="en-US" dirty="0" smtClean="0"/>
              <a:t>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sz="6000" dirty="0" smtClean="0"/>
              <a:t/>
            </a:r>
            <a:br>
              <a:rPr lang="en-GB" altLang="en-US" sz="6000" dirty="0" smtClean="0"/>
            </a:br>
            <a:r>
              <a:rPr lang="en-GB" altLang="en-US" dirty="0" smtClean="0"/>
              <a:t/>
            </a:r>
            <a:br>
              <a:rPr lang="en-GB" altLang="en-US" dirty="0" smtClean="0"/>
            </a:br>
            <a:r>
              <a:rPr lang="en-GB" sz="2800" dirty="0" smtClean="0"/>
              <a:t> </a:t>
            </a: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endParaRPr lang="en-GB" altLang="en-US" sz="2800" i="1" dirty="0" smtClean="0">
              <a:solidFill>
                <a:schemeClr val="tx1"/>
              </a:solidFill>
            </a:endParaRPr>
          </a:p>
        </p:txBody>
      </p:sp>
      <p:pic>
        <p:nvPicPr>
          <p:cNvPr id="10" name="Picture 9"/>
          <p:cNvPicPr/>
          <p:nvPr/>
        </p:nvPicPr>
        <p:blipFill>
          <a:blip r:embed="rId2" cstate="print"/>
          <a:srcRect t="11612"/>
          <a:stretch>
            <a:fillRect/>
          </a:stretch>
        </p:blipFill>
        <p:spPr bwMode="auto">
          <a:xfrm>
            <a:off x="-186017" y="254429"/>
            <a:ext cx="9363634" cy="6041103"/>
          </a:xfrm>
          <a:prstGeom prst="rect">
            <a:avLst/>
          </a:prstGeom>
          <a:noFill/>
          <a:ln w="9525">
            <a:noFill/>
            <a:miter lim="800000"/>
            <a:headEnd/>
            <a:tailEnd/>
          </a:ln>
        </p:spPr>
      </p:pic>
    </p:spTree>
    <p:extLst>
      <p:ext uri="{BB962C8B-B14F-4D97-AF65-F5344CB8AC3E}">
        <p14:creationId xmlns:p14="http://schemas.microsoft.com/office/powerpoint/2010/main" xmlns="" val="12044610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51520" y="5085184"/>
            <a:ext cx="8534400" cy="2400300"/>
          </a:xfrm>
          <a:noFill/>
        </p:spPr>
        <p:txBody>
          <a:bodyPr/>
          <a:lstStyle/>
          <a:p>
            <a:pPr algn="ctr" eaLnBrk="1" hangingPunct="1"/>
            <a:r>
              <a:rPr lang="en-GB" altLang="en-US" sz="2800" b="1" dirty="0" smtClean="0">
                <a:solidFill>
                  <a:schemeClr val="tx1"/>
                </a:solidFill>
              </a:rPr>
              <a:t/>
            </a:r>
            <a:br>
              <a:rPr lang="en-GB" altLang="en-US" sz="2800" b="1" dirty="0" smtClean="0">
                <a:solidFill>
                  <a:schemeClr val="tx1"/>
                </a:solidFill>
              </a:rPr>
            </a:br>
            <a:r>
              <a:rPr lang="en-GB" altLang="en-US" sz="2800" b="1" dirty="0" smtClean="0">
                <a:solidFill>
                  <a:schemeClr val="tx1"/>
                </a:solidFill>
              </a:rPr>
              <a:t/>
            </a:r>
            <a:br>
              <a:rPr lang="en-GB" altLang="en-US" sz="2800" b="1" dirty="0" smtClean="0">
                <a:solidFill>
                  <a:schemeClr val="tx1"/>
                </a:solidFill>
              </a:rPr>
            </a:br>
            <a:r>
              <a:rPr lang="en-GB" altLang="en-US" dirty="0" smtClean="0"/>
              <a:t>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sz="6000" dirty="0" smtClean="0"/>
              <a:t/>
            </a:r>
            <a:br>
              <a:rPr lang="en-GB" altLang="en-US" sz="6000" dirty="0" smtClean="0"/>
            </a:br>
            <a:r>
              <a:rPr lang="en-GB" altLang="en-US" dirty="0" smtClean="0"/>
              <a:t/>
            </a:r>
            <a:br>
              <a:rPr lang="en-GB" altLang="en-US" dirty="0" smtClean="0"/>
            </a:br>
            <a:r>
              <a:rPr lang="en-GB" sz="2800" dirty="0" smtClean="0"/>
              <a:t> </a:t>
            </a: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endParaRPr lang="en-GB" altLang="en-US" sz="2800" i="1" dirty="0" smtClean="0">
              <a:solidFill>
                <a:schemeClr val="tx1"/>
              </a:solidFill>
            </a:endParaRPr>
          </a:p>
        </p:txBody>
      </p:sp>
      <p:pic>
        <p:nvPicPr>
          <p:cNvPr id="6" name="Picture 5"/>
          <p:cNvPicPr/>
          <p:nvPr/>
        </p:nvPicPr>
        <p:blipFill rotWithShape="1">
          <a:blip r:embed="rId2" cstate="print"/>
          <a:srcRect l="29525" t="22700" r="5113"/>
          <a:stretch/>
        </p:blipFill>
        <p:spPr bwMode="auto">
          <a:xfrm>
            <a:off x="899592" y="188640"/>
            <a:ext cx="7344816" cy="6514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r>
              <a:rPr lang="en-GB" altLang="en-US" sz="2800" b="1" dirty="0" smtClean="0">
                <a:solidFill>
                  <a:schemeClr val="tx1"/>
                </a:solidFill>
              </a:rPr>
              <a:t/>
            </a:r>
            <a:br>
              <a:rPr lang="en-GB" altLang="en-US" sz="2800" b="1" dirty="0" smtClean="0">
                <a:solidFill>
                  <a:schemeClr val="tx1"/>
                </a:solidFill>
              </a:rPr>
            </a:br>
            <a:r>
              <a:rPr lang="en-GB" altLang="en-US" sz="2800" b="1" dirty="0" smtClean="0">
                <a:solidFill>
                  <a:schemeClr val="tx1"/>
                </a:solidFill>
              </a:rPr>
              <a:t/>
            </a:r>
            <a:br>
              <a:rPr lang="en-GB" altLang="en-US" sz="2800" b="1" dirty="0" smtClean="0">
                <a:solidFill>
                  <a:schemeClr val="tx1"/>
                </a:solidFill>
              </a:rPr>
            </a:br>
            <a:r>
              <a:rPr lang="en-GB" altLang="en-US" dirty="0" smtClean="0"/>
              <a:t>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sz="6000" dirty="0" smtClean="0"/>
              <a:t/>
            </a:r>
            <a:br>
              <a:rPr lang="en-GB" altLang="en-US" sz="6000" dirty="0" smtClean="0"/>
            </a:br>
            <a:r>
              <a:rPr lang="en-GB" altLang="en-US" dirty="0" smtClean="0"/>
              <a:t/>
            </a:r>
            <a:br>
              <a:rPr lang="en-GB" altLang="en-US" dirty="0" smtClean="0"/>
            </a:br>
            <a:r>
              <a:rPr lang="en-GB" sz="2800" dirty="0" smtClean="0"/>
              <a:t> </a:t>
            </a: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endParaRPr lang="en-GB" altLang="en-US" sz="2800" i="1" dirty="0" smtClean="0">
              <a:solidFill>
                <a:schemeClr val="tx1"/>
              </a:solidFill>
            </a:endParaRPr>
          </a:p>
        </p:txBody>
      </p:sp>
      <p:pic>
        <p:nvPicPr>
          <p:cNvPr id="6" name="Picture 5"/>
          <p:cNvPicPr/>
          <p:nvPr/>
        </p:nvPicPr>
        <p:blipFill>
          <a:blip r:embed="rId2" cstate="print"/>
          <a:srcRect/>
          <a:stretch>
            <a:fillRect/>
          </a:stretch>
        </p:blipFill>
        <p:spPr bwMode="auto">
          <a:xfrm>
            <a:off x="261062" y="1340768"/>
            <a:ext cx="8660973" cy="2168897"/>
          </a:xfrm>
          <a:prstGeom prst="rect">
            <a:avLst/>
          </a:prstGeom>
          <a:noFill/>
          <a:ln w="9525">
            <a:noFill/>
            <a:miter lim="800000"/>
            <a:headEnd/>
            <a:tailEnd/>
          </a:ln>
        </p:spPr>
      </p:pic>
      <p:pic>
        <p:nvPicPr>
          <p:cNvPr id="4" name="Picture 3"/>
          <p:cNvPicPr/>
          <p:nvPr/>
        </p:nvPicPr>
        <p:blipFill rotWithShape="1">
          <a:blip r:embed="rId3" cstate="print"/>
          <a:srcRect l="3514" t="85126"/>
          <a:stretch/>
        </p:blipFill>
        <p:spPr bwMode="auto">
          <a:xfrm>
            <a:off x="1835696" y="4221088"/>
            <a:ext cx="5720066" cy="1133775"/>
          </a:xfrm>
          <a:prstGeom prst="rect">
            <a:avLst/>
          </a:prstGeom>
          <a:noFill/>
          <a:ln w="9525">
            <a:noFill/>
            <a:miter lim="800000"/>
            <a:headEnd/>
            <a:tailEnd/>
          </a:ln>
        </p:spPr>
      </p:pic>
    </p:spTree>
    <p:extLst>
      <p:ext uri="{BB962C8B-B14F-4D97-AF65-F5344CB8AC3E}">
        <p14:creationId xmlns:p14="http://schemas.microsoft.com/office/powerpoint/2010/main" xmlns="" val="27986874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r>
              <a:rPr lang="en-GB" altLang="en-US" sz="2800" b="1" dirty="0" smtClean="0">
                <a:solidFill>
                  <a:schemeClr val="tx1"/>
                </a:solidFill>
              </a:rPr>
              <a:t/>
            </a:r>
            <a:br>
              <a:rPr lang="en-GB" altLang="en-US" sz="2800" b="1" dirty="0" smtClean="0">
                <a:solidFill>
                  <a:schemeClr val="tx1"/>
                </a:solidFill>
              </a:rPr>
            </a:br>
            <a:r>
              <a:rPr lang="en-GB" altLang="en-US" sz="2800" b="1" dirty="0" smtClean="0">
                <a:solidFill>
                  <a:schemeClr val="tx1"/>
                </a:solidFill>
              </a:rPr>
              <a:t/>
            </a:r>
            <a:br>
              <a:rPr lang="en-GB" altLang="en-US" sz="2800" b="1" dirty="0" smtClean="0">
                <a:solidFill>
                  <a:schemeClr val="tx1"/>
                </a:solidFill>
              </a:rPr>
            </a:br>
            <a:r>
              <a:rPr lang="en-GB" altLang="en-US" dirty="0" smtClean="0"/>
              <a:t>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sz="6000" dirty="0" smtClean="0"/>
              <a:t/>
            </a:r>
            <a:br>
              <a:rPr lang="en-GB" altLang="en-US" sz="6000" dirty="0" smtClean="0"/>
            </a:br>
            <a:r>
              <a:rPr lang="en-GB" altLang="en-US" dirty="0" smtClean="0"/>
              <a:t/>
            </a:r>
            <a:br>
              <a:rPr lang="en-GB" altLang="en-US" dirty="0" smtClean="0"/>
            </a:br>
            <a:r>
              <a:rPr lang="en-GB" sz="2800" dirty="0" smtClean="0"/>
              <a:t> </a:t>
            </a: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endParaRPr lang="en-GB" altLang="en-US" sz="2800" i="1" dirty="0" smtClean="0">
              <a:solidFill>
                <a:schemeClr val="tx1"/>
              </a:solidFill>
            </a:endParaRPr>
          </a:p>
        </p:txBody>
      </p:sp>
      <p:pic>
        <p:nvPicPr>
          <p:cNvPr id="5" name="Picture 4"/>
          <p:cNvPicPr/>
          <p:nvPr/>
        </p:nvPicPr>
        <p:blipFill>
          <a:blip r:embed="rId2" cstate="print"/>
          <a:srcRect/>
          <a:stretch>
            <a:fillRect/>
          </a:stretch>
        </p:blipFill>
        <p:spPr bwMode="auto">
          <a:xfrm>
            <a:off x="899592" y="684565"/>
            <a:ext cx="7684153" cy="2854171"/>
          </a:xfrm>
          <a:prstGeom prst="rect">
            <a:avLst/>
          </a:prstGeom>
          <a:noFill/>
          <a:ln w="9525">
            <a:noFill/>
            <a:miter lim="800000"/>
            <a:headEnd/>
            <a:tailEnd/>
          </a:ln>
        </p:spPr>
      </p:pic>
      <p:pic>
        <p:nvPicPr>
          <p:cNvPr id="7" name="Picture 6"/>
          <p:cNvPicPr/>
          <p:nvPr/>
        </p:nvPicPr>
        <p:blipFill>
          <a:blip r:embed="rId3" cstate="print"/>
          <a:srcRect/>
          <a:stretch>
            <a:fillRect/>
          </a:stretch>
        </p:blipFill>
        <p:spPr bwMode="auto">
          <a:xfrm>
            <a:off x="2447451" y="4581128"/>
            <a:ext cx="4140773" cy="1008112"/>
          </a:xfrm>
          <a:prstGeom prst="rect">
            <a:avLst/>
          </a:prstGeom>
          <a:noFill/>
          <a:ln w="9525">
            <a:noFill/>
            <a:miter lim="800000"/>
            <a:headEnd/>
            <a:tailEnd/>
          </a:ln>
        </p:spPr>
      </p:pic>
    </p:spTree>
    <p:extLst>
      <p:ext uri="{BB962C8B-B14F-4D97-AF65-F5344CB8AC3E}">
        <p14:creationId xmlns:p14="http://schemas.microsoft.com/office/powerpoint/2010/main" xmlns="" val="11071761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a:stretch>
            <a:fillRect/>
          </a:stretch>
        </p:blipFill>
        <p:spPr bwMode="auto">
          <a:xfrm>
            <a:off x="0" y="0"/>
            <a:ext cx="9144000" cy="5715507"/>
          </a:xfrm>
          <a:prstGeom prst="rect">
            <a:avLst/>
          </a:prstGeom>
          <a:noFill/>
          <a:ln w="9525">
            <a:noFill/>
            <a:miter lim="800000"/>
            <a:headEnd/>
            <a:tailEnd/>
          </a:ln>
        </p:spPr>
      </p:pic>
    </p:spTree>
    <p:extLst>
      <p:ext uri="{BB962C8B-B14F-4D97-AF65-F5344CB8AC3E}">
        <p14:creationId xmlns:p14="http://schemas.microsoft.com/office/powerpoint/2010/main" xmlns="" val="40076510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r>
              <a:rPr lang="en-GB" altLang="en-US" sz="2800" b="1" dirty="0" smtClean="0">
                <a:solidFill>
                  <a:schemeClr val="tx1"/>
                </a:solidFill>
              </a:rPr>
              <a:t/>
            </a:r>
            <a:br>
              <a:rPr lang="en-GB" altLang="en-US" sz="2800" b="1" dirty="0" smtClean="0">
                <a:solidFill>
                  <a:schemeClr val="tx1"/>
                </a:solidFill>
              </a:rPr>
            </a:br>
            <a:r>
              <a:rPr lang="en-GB" altLang="en-US" sz="2800" b="1" dirty="0" smtClean="0">
                <a:solidFill>
                  <a:schemeClr val="tx1"/>
                </a:solidFill>
              </a:rPr>
              <a:t/>
            </a:r>
            <a:br>
              <a:rPr lang="en-GB" altLang="en-US" sz="2800" b="1" dirty="0" smtClean="0">
                <a:solidFill>
                  <a:schemeClr val="tx1"/>
                </a:solidFill>
              </a:rPr>
            </a:br>
            <a:r>
              <a:rPr lang="en-GB" altLang="en-US" dirty="0" smtClean="0"/>
              <a:t>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sz="6000" dirty="0" smtClean="0"/>
              <a:t/>
            </a:r>
            <a:br>
              <a:rPr lang="en-GB" altLang="en-US" sz="6000" dirty="0" smtClean="0"/>
            </a:br>
            <a:r>
              <a:rPr lang="en-GB" altLang="en-US" dirty="0" smtClean="0"/>
              <a:t/>
            </a:r>
            <a:br>
              <a:rPr lang="en-GB" altLang="en-US" dirty="0" smtClean="0"/>
            </a:br>
            <a:r>
              <a:rPr lang="en-GB" sz="2800" dirty="0" smtClean="0"/>
              <a:t> </a:t>
            </a: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endParaRPr lang="en-GB" altLang="en-US" sz="2800" i="1" dirty="0" smtClean="0">
              <a:solidFill>
                <a:schemeClr val="tx1"/>
              </a:solidFill>
            </a:endParaRPr>
          </a:p>
        </p:txBody>
      </p:sp>
      <p:pic>
        <p:nvPicPr>
          <p:cNvPr id="6" name="Picture 5"/>
          <p:cNvPicPr/>
          <p:nvPr/>
        </p:nvPicPr>
        <p:blipFill>
          <a:blip r:embed="rId2" cstate="print"/>
          <a:srcRect l="25541" t="56115" r="4063"/>
          <a:stretch>
            <a:fillRect/>
          </a:stretch>
        </p:blipFill>
        <p:spPr bwMode="auto">
          <a:xfrm>
            <a:off x="1187624" y="620688"/>
            <a:ext cx="6876256" cy="2689990"/>
          </a:xfrm>
          <a:prstGeom prst="rect">
            <a:avLst/>
          </a:prstGeom>
          <a:noFill/>
          <a:ln w="9525">
            <a:noFill/>
            <a:miter lim="800000"/>
            <a:headEnd/>
            <a:tailEnd/>
          </a:ln>
        </p:spPr>
      </p:pic>
      <p:pic>
        <p:nvPicPr>
          <p:cNvPr id="8" name="Picture 7"/>
          <p:cNvPicPr/>
          <p:nvPr/>
        </p:nvPicPr>
        <p:blipFill>
          <a:blip r:embed="rId3" cstate="print"/>
          <a:stretch>
            <a:fillRect/>
          </a:stretch>
        </p:blipFill>
        <p:spPr>
          <a:xfrm>
            <a:off x="1043608" y="4077072"/>
            <a:ext cx="6952615" cy="2071464"/>
          </a:xfrm>
          <a:prstGeom prst="rect">
            <a:avLst/>
          </a:prstGeom>
        </p:spPr>
      </p:pic>
    </p:spTree>
    <p:extLst>
      <p:ext uri="{BB962C8B-B14F-4D97-AF65-F5344CB8AC3E}">
        <p14:creationId xmlns:p14="http://schemas.microsoft.com/office/powerpoint/2010/main" xmlns="" val="1567937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descr="Large confetti"/>
          <p:cNvSpPr>
            <a:spLocks noGrp="1" noChangeArrowheads="1"/>
          </p:cNvSpPr>
          <p:nvPr>
            <p:ph type="title"/>
          </p:nvPr>
        </p:nvSpPr>
        <p:spPr/>
        <p:txBody>
          <a:bodyPr/>
          <a:lstStyle/>
          <a:p>
            <a:pPr eaLnBrk="1" hangingPunct="1"/>
            <a:r>
              <a:rPr lang="en-GB" altLang="en-US" smtClean="0"/>
              <a:t>My research interests</a:t>
            </a:r>
            <a:endParaRPr lang="en-US" altLang="en-US" smtClean="0"/>
          </a:p>
        </p:txBody>
      </p:sp>
      <p:sp>
        <p:nvSpPr>
          <p:cNvPr id="24" name="Rectangle 1027"/>
          <p:cNvSpPr txBox="1">
            <a:spLocks noChangeArrowheads="1"/>
          </p:cNvSpPr>
          <p:nvPr/>
        </p:nvSpPr>
        <p:spPr bwMode="auto">
          <a:xfrm>
            <a:off x="838200" y="2057400"/>
            <a:ext cx="7772400" cy="4191000"/>
          </a:xfrm>
          <a:prstGeom prst="rect">
            <a:avLst/>
          </a:prstGeom>
          <a:noFill/>
          <a:ln w="9525">
            <a:noFill/>
            <a:miter lim="800000"/>
            <a:headEnd/>
            <a:tailEnd/>
          </a:ln>
        </p:spPr>
        <p:txBody>
          <a:bodyPr/>
          <a:lstStyle/>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lnSpc>
                <a:spcPct val="90000"/>
              </a:lnSpc>
              <a:spcBef>
                <a:spcPct val="20000"/>
              </a:spcBef>
              <a:buSzPct val="85000"/>
              <a:buFontTx/>
              <a:buBlip>
                <a:blip r:embed="rId3"/>
              </a:buBlip>
              <a:defRPr/>
            </a:pPr>
            <a:endParaRPr lang="en-GB"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p:txBody>
      </p:sp>
      <p:pic>
        <p:nvPicPr>
          <p:cNvPr id="8196" name="Picture 14"/>
          <p:cNvPicPr>
            <a:picLocks noGrp="1" noChangeAspect="1" noChangeArrowheads="1"/>
          </p:cNvPicPr>
          <p:nvPr>
            <p:ph idx="1"/>
          </p:nvPr>
        </p:nvPicPr>
        <p:blipFill>
          <a:blip r:embed="rId4" cstate="print"/>
          <a:srcRect/>
          <a:stretch>
            <a:fillRect/>
          </a:stretch>
        </p:blipFill>
        <p:spPr>
          <a:xfrm>
            <a:off x="5259388" y="2606675"/>
            <a:ext cx="3503612" cy="2378075"/>
          </a:xfrm>
          <a:noFill/>
        </p:spPr>
      </p:pic>
      <p:sp>
        <p:nvSpPr>
          <p:cNvPr id="5" name="Rectangle 3"/>
          <p:cNvSpPr txBox="1">
            <a:spLocks noChangeArrowheads="1"/>
          </p:cNvSpPr>
          <p:nvPr/>
        </p:nvSpPr>
        <p:spPr bwMode="auto">
          <a:xfrm>
            <a:off x="685800" y="1905000"/>
            <a:ext cx="7772400" cy="4191000"/>
          </a:xfrm>
          <a:prstGeom prst="rect">
            <a:avLst/>
          </a:prstGeom>
          <a:noFill/>
          <a:ln w="9525">
            <a:noFill/>
            <a:miter lim="800000"/>
            <a:headEnd/>
            <a:tailEnd/>
          </a:ln>
        </p:spPr>
        <p:txBody>
          <a:bodyPr/>
          <a:lstStyle/>
          <a:p>
            <a:pPr marL="342900" indent="-342900" algn="just" eaLnBrk="1" hangingPunct="1">
              <a:spcBef>
                <a:spcPct val="20000"/>
              </a:spcBef>
              <a:buSzPct val="85000"/>
              <a:buFont typeface="Arial" pitchFamily="34" charset="0"/>
              <a:buChar char="•"/>
              <a:defRPr/>
            </a:pPr>
            <a:endParaRPr lang="en-GB" sz="3200" kern="0" dirty="0">
              <a:latin typeface="+mn-lt"/>
              <a:cs typeface="+mn-cs"/>
            </a:endParaRPr>
          </a:p>
        </p:txBody>
      </p:sp>
      <p:sp>
        <p:nvSpPr>
          <p:cNvPr id="6" name="Rectangle 3"/>
          <p:cNvSpPr txBox="1">
            <a:spLocks noChangeArrowheads="1"/>
          </p:cNvSpPr>
          <p:nvPr/>
        </p:nvSpPr>
        <p:spPr bwMode="auto">
          <a:xfrm>
            <a:off x="539750" y="2057400"/>
            <a:ext cx="4824413" cy="4191000"/>
          </a:xfrm>
          <a:prstGeom prst="rect">
            <a:avLst/>
          </a:prstGeom>
          <a:noFill/>
          <a:ln w="9525">
            <a:noFill/>
            <a:miter lim="800000"/>
            <a:headEnd/>
            <a:tailEnd/>
          </a:ln>
        </p:spPr>
        <p:txBody>
          <a:bodyPr/>
          <a:lstStyle/>
          <a:p>
            <a:pPr marL="342900" indent="-342900" eaLnBrk="1" hangingPunct="1">
              <a:lnSpc>
                <a:spcPct val="90000"/>
              </a:lnSpc>
              <a:spcBef>
                <a:spcPct val="20000"/>
              </a:spcBef>
              <a:buSzPct val="85000"/>
              <a:buFontTx/>
              <a:buBlip>
                <a:blip r:embed="rId3"/>
              </a:buBlip>
              <a:defRPr/>
            </a:pPr>
            <a:r>
              <a:rPr lang="en-GB" sz="2800" kern="0" dirty="0">
                <a:latin typeface="+mn-lt"/>
                <a:cs typeface="+mn-cs"/>
              </a:rPr>
              <a:t>Discourse </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Eye tracking for researching reading</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CALL – normalisation</a:t>
            </a:r>
          </a:p>
          <a:p>
            <a:pPr marL="342900" indent="-342900" eaLnBrk="1" hangingPunct="1">
              <a:lnSpc>
                <a:spcPct val="90000"/>
              </a:lnSpc>
              <a:spcBef>
                <a:spcPct val="20000"/>
              </a:spcBef>
              <a:buSzPct val="85000"/>
              <a:buFontTx/>
              <a:buBlip>
                <a:blip r:embed="rId3"/>
              </a:buBlip>
              <a:defRPr/>
            </a:pPr>
            <a:endParaRPr lang="en-GB" sz="2800" i="1"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Computers in text analysis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r>
              <a:rPr lang="en-GB" altLang="en-US" sz="2800" b="1" dirty="0" smtClean="0">
                <a:solidFill>
                  <a:schemeClr val="tx1"/>
                </a:solidFill>
              </a:rPr>
              <a:t/>
            </a:r>
            <a:br>
              <a:rPr lang="en-GB" altLang="en-US" sz="2800" b="1" dirty="0" smtClean="0">
                <a:solidFill>
                  <a:schemeClr val="tx1"/>
                </a:solidFill>
              </a:rPr>
            </a:br>
            <a:r>
              <a:rPr lang="en-GB" altLang="en-US" sz="2800" b="1" dirty="0" smtClean="0">
                <a:solidFill>
                  <a:schemeClr val="tx1"/>
                </a:solidFill>
              </a:rPr>
              <a:t/>
            </a:r>
            <a:br>
              <a:rPr lang="en-GB" altLang="en-US" sz="2800" b="1" dirty="0" smtClean="0">
                <a:solidFill>
                  <a:schemeClr val="tx1"/>
                </a:solidFill>
              </a:rPr>
            </a:br>
            <a:r>
              <a:rPr lang="en-GB" altLang="en-US" dirty="0" smtClean="0"/>
              <a:t>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sz="6000" dirty="0" smtClean="0"/>
              <a:t/>
            </a:r>
            <a:br>
              <a:rPr lang="en-GB" altLang="en-US" sz="6000" dirty="0" smtClean="0"/>
            </a:br>
            <a:r>
              <a:rPr lang="en-GB" altLang="en-US" dirty="0" smtClean="0"/>
              <a:t/>
            </a:r>
            <a:br>
              <a:rPr lang="en-GB" altLang="en-US" dirty="0" smtClean="0"/>
            </a:br>
            <a:r>
              <a:rPr lang="en-GB" sz="2800" dirty="0" smtClean="0"/>
              <a:t> </a:t>
            </a: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endParaRPr lang="en-GB" altLang="en-US" sz="2800" i="1" dirty="0" smtClean="0">
              <a:solidFill>
                <a:schemeClr val="tx1"/>
              </a:solidFill>
            </a:endParaRPr>
          </a:p>
        </p:txBody>
      </p:sp>
      <p:pic>
        <p:nvPicPr>
          <p:cNvPr id="5" name="Picture 4"/>
          <p:cNvPicPr/>
          <p:nvPr/>
        </p:nvPicPr>
        <p:blipFill>
          <a:blip r:embed="rId2" cstate="print"/>
          <a:srcRect/>
          <a:stretch>
            <a:fillRect/>
          </a:stretch>
        </p:blipFill>
        <p:spPr bwMode="auto">
          <a:xfrm>
            <a:off x="2123728" y="1772816"/>
            <a:ext cx="4752528" cy="4659367"/>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72702" y="465609"/>
            <a:ext cx="2085975" cy="514350"/>
          </a:xfrm>
          <a:prstGeom prst="rect">
            <a:avLst/>
          </a:prstGeom>
          <a:noFill/>
          <a:ln w="9525">
            <a:noFill/>
            <a:miter lim="800000"/>
            <a:headEnd/>
            <a:tailEnd/>
          </a:ln>
        </p:spPr>
      </p:pic>
      <p:pic>
        <p:nvPicPr>
          <p:cNvPr id="8" name="Picture 3"/>
          <p:cNvPicPr>
            <a:picLocks noChangeAspect="1" noChangeArrowheads="1"/>
          </p:cNvPicPr>
          <p:nvPr/>
        </p:nvPicPr>
        <p:blipFill>
          <a:blip r:embed="rId4" cstate="print"/>
          <a:srcRect/>
          <a:stretch>
            <a:fillRect/>
          </a:stretch>
        </p:blipFill>
        <p:spPr bwMode="auto">
          <a:xfrm>
            <a:off x="-108520" y="979959"/>
            <a:ext cx="2162175" cy="504825"/>
          </a:xfrm>
          <a:prstGeom prst="rect">
            <a:avLst/>
          </a:prstGeom>
          <a:noFill/>
          <a:ln w="9525">
            <a:noFill/>
            <a:miter lim="800000"/>
            <a:headEnd/>
            <a:tailEnd/>
          </a:ln>
        </p:spPr>
      </p:pic>
    </p:spTree>
    <p:extLst>
      <p:ext uri="{BB962C8B-B14F-4D97-AF65-F5344CB8AC3E}">
        <p14:creationId xmlns:p14="http://schemas.microsoft.com/office/powerpoint/2010/main" xmlns="" val="26913814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a:stretch>
            <a:fillRect/>
          </a:stretch>
        </p:blipFill>
        <p:spPr bwMode="auto">
          <a:xfrm>
            <a:off x="0" y="1124744"/>
            <a:ext cx="9144000" cy="4153670"/>
          </a:xfrm>
          <a:prstGeom prst="rect">
            <a:avLst/>
          </a:prstGeom>
          <a:noFill/>
          <a:ln w="9525">
            <a:noFill/>
            <a:miter lim="800000"/>
            <a:headEnd/>
            <a:tailEnd/>
          </a:ln>
        </p:spPr>
      </p:pic>
      <p:pic>
        <p:nvPicPr>
          <p:cNvPr id="3074" name="Picture 2"/>
          <p:cNvPicPr>
            <a:picLocks noChangeAspect="1" noChangeArrowheads="1"/>
          </p:cNvPicPr>
          <p:nvPr/>
        </p:nvPicPr>
        <p:blipFill>
          <a:blip r:embed="rId3" cstate="print"/>
          <a:srcRect/>
          <a:stretch>
            <a:fillRect/>
          </a:stretch>
        </p:blipFill>
        <p:spPr bwMode="auto">
          <a:xfrm>
            <a:off x="-24730" y="476672"/>
            <a:ext cx="2076450" cy="495300"/>
          </a:xfrm>
          <a:prstGeom prst="rect">
            <a:avLst/>
          </a:prstGeom>
          <a:noFill/>
          <a:ln w="9525">
            <a:noFill/>
            <a:miter lim="800000"/>
            <a:headEnd/>
            <a:tailEnd/>
          </a:ln>
        </p:spPr>
      </p:pic>
    </p:spTree>
    <p:extLst>
      <p:ext uri="{BB962C8B-B14F-4D97-AF65-F5344CB8AC3E}">
        <p14:creationId xmlns:p14="http://schemas.microsoft.com/office/powerpoint/2010/main" xmlns="" val="18892728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a:stretch>
            <a:fillRect/>
          </a:stretch>
        </p:blipFill>
        <p:spPr bwMode="auto">
          <a:xfrm>
            <a:off x="0" y="1268760"/>
            <a:ext cx="9144000" cy="5230489"/>
          </a:xfrm>
          <a:prstGeom prst="rect">
            <a:avLst/>
          </a:prstGeom>
          <a:noFill/>
          <a:ln w="9525">
            <a:noFill/>
            <a:miter lim="800000"/>
            <a:headEnd/>
            <a:tailEnd/>
          </a:ln>
        </p:spPr>
      </p:pic>
      <p:pic>
        <p:nvPicPr>
          <p:cNvPr id="4098" name="Picture 2"/>
          <p:cNvPicPr>
            <a:picLocks noChangeAspect="1" noChangeArrowheads="1"/>
          </p:cNvPicPr>
          <p:nvPr/>
        </p:nvPicPr>
        <p:blipFill>
          <a:blip r:embed="rId3" cstate="print"/>
          <a:srcRect/>
          <a:stretch>
            <a:fillRect/>
          </a:stretch>
        </p:blipFill>
        <p:spPr bwMode="auto">
          <a:xfrm>
            <a:off x="-108520" y="476672"/>
            <a:ext cx="2076450" cy="495300"/>
          </a:xfrm>
          <a:prstGeom prst="rect">
            <a:avLst/>
          </a:prstGeom>
          <a:noFill/>
          <a:ln w="9525">
            <a:noFill/>
            <a:miter lim="800000"/>
            <a:headEnd/>
            <a:tailEnd/>
          </a:ln>
        </p:spPr>
      </p:pic>
    </p:spTree>
    <p:extLst>
      <p:ext uri="{BB962C8B-B14F-4D97-AF65-F5344CB8AC3E}">
        <p14:creationId xmlns:p14="http://schemas.microsoft.com/office/powerpoint/2010/main" xmlns="" val="874022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b="2807"/>
          <a:stretch>
            <a:fillRect/>
          </a:stretch>
        </p:blipFill>
        <p:spPr bwMode="auto">
          <a:xfrm>
            <a:off x="0" y="1340767"/>
            <a:ext cx="9144000" cy="5517233"/>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108520" y="456853"/>
            <a:ext cx="2085975" cy="523875"/>
          </a:xfrm>
          <a:prstGeom prst="rect">
            <a:avLst/>
          </a:prstGeom>
          <a:noFill/>
          <a:ln w="9525">
            <a:noFill/>
            <a:miter lim="800000"/>
            <a:headEnd/>
            <a:tailEnd/>
          </a:ln>
        </p:spPr>
      </p:pic>
      <p:pic>
        <p:nvPicPr>
          <p:cNvPr id="6" name="Picture 5" descr="girl_studying.jpeg"/>
          <p:cNvPicPr/>
          <p:nvPr/>
        </p:nvPicPr>
        <p:blipFill>
          <a:blip r:embed="rId4" cstate="print"/>
          <a:stretch>
            <a:fillRect/>
          </a:stretch>
        </p:blipFill>
        <p:spPr>
          <a:xfrm>
            <a:off x="7092280" y="0"/>
            <a:ext cx="951546" cy="1772816"/>
          </a:xfrm>
          <a:prstGeom prst="rect">
            <a:avLst/>
          </a:prstGeom>
        </p:spPr>
      </p:pic>
    </p:spTree>
    <p:extLst>
      <p:ext uri="{BB962C8B-B14F-4D97-AF65-F5344CB8AC3E}">
        <p14:creationId xmlns:p14="http://schemas.microsoft.com/office/powerpoint/2010/main" xmlns="" val="37344823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a:stretch>
            <a:fillRect/>
          </a:stretch>
        </p:blipFill>
        <p:spPr bwMode="auto">
          <a:xfrm>
            <a:off x="0" y="1556792"/>
            <a:ext cx="9144000" cy="4107219"/>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108520" y="475903"/>
            <a:ext cx="2105025" cy="504825"/>
          </a:xfrm>
          <a:prstGeom prst="rect">
            <a:avLst/>
          </a:prstGeom>
          <a:noFill/>
          <a:ln w="9525">
            <a:noFill/>
            <a:miter lim="800000"/>
            <a:headEnd/>
            <a:tailEnd/>
          </a:ln>
        </p:spPr>
      </p:pic>
    </p:spTree>
    <p:extLst>
      <p:ext uri="{BB962C8B-B14F-4D97-AF65-F5344CB8AC3E}">
        <p14:creationId xmlns:p14="http://schemas.microsoft.com/office/powerpoint/2010/main" xmlns="" val="26092610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extLst>
      <p:ext uri="{BB962C8B-B14F-4D97-AF65-F5344CB8AC3E}">
        <p14:creationId xmlns:p14="http://schemas.microsoft.com/office/powerpoint/2010/main" xmlns="" val="26685763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descr="Coffee.jpg"/>
          <p:cNvPicPr/>
          <p:nvPr/>
        </p:nvPicPr>
        <p:blipFill>
          <a:blip r:embed="rId2" cstate="print"/>
          <a:stretch>
            <a:fillRect/>
          </a:stretch>
        </p:blipFill>
        <p:spPr>
          <a:xfrm>
            <a:off x="755576" y="836712"/>
            <a:ext cx="7668344" cy="5112568"/>
          </a:xfrm>
          <a:prstGeom prst="rect">
            <a:avLst/>
          </a:prstGeom>
        </p:spPr>
      </p:pic>
    </p:spTree>
    <p:extLst>
      <p:ext uri="{BB962C8B-B14F-4D97-AF65-F5344CB8AC3E}">
        <p14:creationId xmlns:p14="http://schemas.microsoft.com/office/powerpoint/2010/main" xmlns="" val="23403107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26" descr="Large confetti"/>
          <p:cNvSpPr>
            <a:spLocks noGrp="1" noChangeArrowheads="1"/>
          </p:cNvSpPr>
          <p:nvPr>
            <p:ph type="title"/>
          </p:nvPr>
        </p:nvSpPr>
        <p:spPr/>
        <p:txBody>
          <a:bodyPr/>
          <a:lstStyle/>
          <a:p>
            <a:pPr eaLnBrk="1" hangingPunct="1"/>
            <a:r>
              <a:rPr lang="en-GB" altLang="en-US" smtClean="0"/>
              <a:t>How can you use it?</a:t>
            </a:r>
            <a:endParaRPr lang="en-US" altLang="en-US" smtClean="0"/>
          </a:p>
        </p:txBody>
      </p:sp>
      <p:sp>
        <p:nvSpPr>
          <p:cNvPr id="24" name="Rectangle 1027"/>
          <p:cNvSpPr txBox="1">
            <a:spLocks noChangeArrowheads="1"/>
          </p:cNvSpPr>
          <p:nvPr/>
        </p:nvSpPr>
        <p:spPr bwMode="auto">
          <a:xfrm>
            <a:off x="838200" y="2057400"/>
            <a:ext cx="7772400" cy="4191000"/>
          </a:xfrm>
          <a:prstGeom prst="rect">
            <a:avLst/>
          </a:prstGeom>
          <a:noFill/>
          <a:ln w="9525">
            <a:noFill/>
            <a:miter lim="800000"/>
            <a:headEnd/>
            <a:tailEnd/>
          </a:ln>
        </p:spPr>
        <p:txBody>
          <a:bodyPr/>
          <a:lstStyle/>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lnSpc>
                <a:spcPct val="90000"/>
              </a:lnSpc>
              <a:spcBef>
                <a:spcPct val="20000"/>
              </a:spcBef>
              <a:buSzPct val="85000"/>
              <a:buFontTx/>
              <a:buBlip>
                <a:blip r:embed="rId3"/>
              </a:buBlip>
              <a:defRPr/>
            </a:pPr>
            <a:endParaRPr lang="en-GB"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p:txBody>
      </p:sp>
      <p:sp>
        <p:nvSpPr>
          <p:cNvPr id="5" name="Rectangle 3"/>
          <p:cNvSpPr txBox="1">
            <a:spLocks noChangeArrowheads="1"/>
          </p:cNvSpPr>
          <p:nvPr/>
        </p:nvSpPr>
        <p:spPr bwMode="auto">
          <a:xfrm>
            <a:off x="-1331913" y="2276475"/>
            <a:ext cx="7772401" cy="4191000"/>
          </a:xfrm>
          <a:prstGeom prst="rect">
            <a:avLst/>
          </a:prstGeom>
          <a:noFill/>
          <a:ln w="9525">
            <a:noFill/>
            <a:miter lim="800000"/>
            <a:headEnd/>
            <a:tailEnd/>
          </a:ln>
        </p:spPr>
        <p:txBody>
          <a:bodyPr/>
          <a:lstStyle/>
          <a:p>
            <a:pPr marL="342900" indent="-342900" algn="just" eaLnBrk="1" hangingPunct="1">
              <a:spcBef>
                <a:spcPct val="20000"/>
              </a:spcBef>
              <a:buSzPct val="85000"/>
              <a:buFont typeface="Arial" pitchFamily="34" charset="0"/>
              <a:buChar char="•"/>
              <a:defRPr/>
            </a:pPr>
            <a:endParaRPr lang="en-GB" sz="3200" kern="0" dirty="0">
              <a:latin typeface="+mn-lt"/>
              <a:cs typeface="+mn-cs"/>
            </a:endParaRPr>
          </a:p>
        </p:txBody>
      </p:sp>
      <p:sp>
        <p:nvSpPr>
          <p:cNvPr id="6" name="Rectangle 3"/>
          <p:cNvSpPr txBox="1">
            <a:spLocks noChangeArrowheads="1"/>
          </p:cNvSpPr>
          <p:nvPr/>
        </p:nvSpPr>
        <p:spPr bwMode="auto">
          <a:xfrm>
            <a:off x="539750" y="2057400"/>
            <a:ext cx="7993063" cy="4191000"/>
          </a:xfrm>
          <a:prstGeom prst="rect">
            <a:avLst/>
          </a:prstGeom>
          <a:noFill/>
          <a:ln w="9525">
            <a:noFill/>
            <a:miter lim="800000"/>
            <a:headEnd/>
            <a:tailEnd/>
          </a:ln>
        </p:spPr>
        <p:txBody>
          <a:bodyPr/>
          <a:lstStyle/>
          <a:p>
            <a:pPr marL="342900" indent="-342900" eaLnBrk="1" hangingPunct="1">
              <a:lnSpc>
                <a:spcPct val="90000"/>
              </a:lnSpc>
              <a:spcBef>
                <a:spcPct val="20000"/>
              </a:spcBef>
              <a:buSzPct val="85000"/>
              <a:buFontTx/>
              <a:buBlip>
                <a:blip r:embed="rId3"/>
              </a:buBlip>
              <a:defRPr/>
            </a:pPr>
            <a:r>
              <a:rPr lang="en-GB" sz="2800" kern="0" dirty="0">
                <a:latin typeface="+mn-lt"/>
                <a:cs typeface="+mn-cs"/>
              </a:rPr>
              <a:t>Checking student writing (e.g. to help with mass testing)</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Checking texts for classroom use</a:t>
            </a:r>
          </a:p>
          <a:p>
            <a:pPr eaLnBrk="1" hangingPunct="1">
              <a:lnSpc>
                <a:spcPct val="90000"/>
              </a:lnSpc>
              <a:spcBef>
                <a:spcPct val="20000"/>
              </a:spcBef>
              <a:buSzPct val="85000"/>
              <a:defRPr/>
            </a:pPr>
            <a:endParaRPr lang="en-GB" sz="2800" i="1"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Researching texts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6" descr="Large confetti"/>
          <p:cNvSpPr>
            <a:spLocks noGrp="1" noChangeArrowheads="1"/>
          </p:cNvSpPr>
          <p:nvPr>
            <p:ph type="title"/>
          </p:nvPr>
        </p:nvSpPr>
        <p:spPr/>
        <p:txBody>
          <a:bodyPr/>
          <a:lstStyle/>
          <a:p>
            <a:pPr eaLnBrk="1" hangingPunct="1"/>
            <a:r>
              <a:rPr lang="en-GB" altLang="en-US" smtClean="0"/>
              <a:t>Summary: Text Inspector is</a:t>
            </a:r>
            <a:endParaRPr lang="en-US" altLang="en-US" smtClean="0"/>
          </a:p>
        </p:txBody>
      </p:sp>
      <p:sp>
        <p:nvSpPr>
          <p:cNvPr id="24" name="Rectangle 1027"/>
          <p:cNvSpPr txBox="1">
            <a:spLocks noChangeArrowheads="1"/>
          </p:cNvSpPr>
          <p:nvPr/>
        </p:nvSpPr>
        <p:spPr bwMode="auto">
          <a:xfrm>
            <a:off x="838200" y="2057400"/>
            <a:ext cx="7772400" cy="4191000"/>
          </a:xfrm>
          <a:prstGeom prst="rect">
            <a:avLst/>
          </a:prstGeom>
          <a:noFill/>
          <a:ln w="9525">
            <a:noFill/>
            <a:miter lim="800000"/>
            <a:headEnd/>
            <a:tailEnd/>
          </a:ln>
        </p:spPr>
        <p:txBody>
          <a:bodyPr/>
          <a:lstStyle/>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lnSpc>
                <a:spcPct val="90000"/>
              </a:lnSpc>
              <a:spcBef>
                <a:spcPct val="20000"/>
              </a:spcBef>
              <a:buSzPct val="85000"/>
              <a:buFontTx/>
              <a:buBlip>
                <a:blip r:embed="rId3"/>
              </a:buBlip>
              <a:defRPr/>
            </a:pPr>
            <a:endParaRPr lang="en-GB"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p:txBody>
      </p:sp>
      <p:sp>
        <p:nvSpPr>
          <p:cNvPr id="5" name="Rectangle 3"/>
          <p:cNvSpPr txBox="1">
            <a:spLocks noChangeArrowheads="1"/>
          </p:cNvSpPr>
          <p:nvPr/>
        </p:nvSpPr>
        <p:spPr bwMode="auto">
          <a:xfrm>
            <a:off x="685800" y="2057400"/>
            <a:ext cx="6910388" cy="4038600"/>
          </a:xfrm>
          <a:prstGeom prst="rect">
            <a:avLst/>
          </a:prstGeom>
          <a:noFill/>
          <a:ln w="9525">
            <a:noFill/>
            <a:miter lim="800000"/>
            <a:headEnd/>
            <a:tailEnd/>
          </a:ln>
        </p:spPr>
        <p:txBody>
          <a:bodyPr/>
          <a:lstStyle/>
          <a:p>
            <a:pPr marL="342900" indent="-342900" algn="just" eaLnBrk="1" hangingPunct="1">
              <a:spcBef>
                <a:spcPct val="20000"/>
              </a:spcBef>
              <a:buSzPct val="85000"/>
              <a:buFont typeface="Arial" pitchFamily="34" charset="0"/>
              <a:buChar char="•"/>
              <a:defRPr/>
            </a:pPr>
            <a:endParaRPr lang="en-GB" sz="3200" kern="0" dirty="0">
              <a:latin typeface="+mn-lt"/>
              <a:cs typeface="+mn-cs"/>
            </a:endParaRPr>
          </a:p>
        </p:txBody>
      </p:sp>
      <p:sp>
        <p:nvSpPr>
          <p:cNvPr id="6" name="Rectangle 3"/>
          <p:cNvSpPr txBox="1">
            <a:spLocks noChangeArrowheads="1"/>
          </p:cNvSpPr>
          <p:nvPr/>
        </p:nvSpPr>
        <p:spPr bwMode="auto">
          <a:xfrm>
            <a:off x="539750" y="2057400"/>
            <a:ext cx="7632700" cy="4191000"/>
          </a:xfrm>
          <a:prstGeom prst="rect">
            <a:avLst/>
          </a:prstGeom>
          <a:noFill/>
          <a:ln w="9525">
            <a:noFill/>
            <a:miter lim="800000"/>
            <a:headEnd/>
            <a:tailEnd/>
          </a:ln>
        </p:spPr>
        <p:txBody>
          <a:bodyPr/>
          <a:lstStyle/>
          <a:p>
            <a:pPr marL="342900" indent="-342900" eaLnBrk="1" hangingPunct="1">
              <a:lnSpc>
                <a:spcPct val="90000"/>
              </a:lnSpc>
              <a:spcBef>
                <a:spcPct val="20000"/>
              </a:spcBef>
              <a:buSzPct val="85000"/>
              <a:buFontTx/>
              <a:buBlip>
                <a:blip r:embed="rId3"/>
              </a:buBlip>
              <a:defRPr/>
            </a:pPr>
            <a:r>
              <a:rPr lang="en-GB" sz="2800" kern="0" dirty="0">
                <a:latin typeface="+mn-lt"/>
                <a:cs typeface="+mn-cs"/>
              </a:rPr>
              <a:t>Based on meticulous research</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Easily accessible / cheap</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As detailed as you want it to be</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Very straightforward to use</a:t>
            </a:r>
          </a:p>
          <a:p>
            <a:pPr marL="342900" indent="-342900" eaLnBrk="1" hangingPunct="1">
              <a:lnSpc>
                <a:spcPct val="90000"/>
              </a:lnSpc>
              <a:spcBef>
                <a:spcPct val="20000"/>
              </a:spcBef>
              <a:buSzPct val="85000"/>
              <a:buFontTx/>
              <a:buBlip>
                <a:blip r:embed="rId3"/>
              </a:buBlip>
              <a:defRPr/>
            </a:pPr>
            <a:endParaRPr lang="en-GB" sz="2800" i="1" kern="0" dirty="0">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descr="Large confetti"/>
          <p:cNvSpPr>
            <a:spLocks noGrp="1" noChangeArrowheads="1"/>
          </p:cNvSpPr>
          <p:nvPr>
            <p:ph type="title"/>
          </p:nvPr>
        </p:nvSpPr>
        <p:spPr/>
        <p:txBody>
          <a:bodyPr/>
          <a:lstStyle/>
          <a:p>
            <a:pPr eaLnBrk="1" hangingPunct="1"/>
            <a:r>
              <a:rPr lang="en-GB" altLang="en-US" smtClean="0"/>
              <a:t>But…</a:t>
            </a:r>
            <a:endParaRPr lang="en-US" altLang="en-US" smtClean="0"/>
          </a:p>
        </p:txBody>
      </p:sp>
      <p:sp>
        <p:nvSpPr>
          <p:cNvPr id="24" name="Rectangle 1027"/>
          <p:cNvSpPr txBox="1">
            <a:spLocks noChangeArrowheads="1"/>
          </p:cNvSpPr>
          <p:nvPr/>
        </p:nvSpPr>
        <p:spPr bwMode="auto">
          <a:xfrm>
            <a:off x="838200" y="2057400"/>
            <a:ext cx="7772400" cy="4191000"/>
          </a:xfrm>
          <a:prstGeom prst="rect">
            <a:avLst/>
          </a:prstGeom>
          <a:noFill/>
          <a:ln w="9525">
            <a:noFill/>
            <a:miter lim="800000"/>
            <a:headEnd/>
            <a:tailEnd/>
          </a:ln>
        </p:spPr>
        <p:txBody>
          <a:bodyPr/>
          <a:lstStyle/>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lnSpc>
                <a:spcPct val="90000"/>
              </a:lnSpc>
              <a:spcBef>
                <a:spcPct val="20000"/>
              </a:spcBef>
              <a:buSzPct val="85000"/>
              <a:buFontTx/>
              <a:buBlip>
                <a:blip r:embed="rId3"/>
              </a:buBlip>
              <a:defRPr/>
            </a:pPr>
            <a:endParaRPr lang="en-GB"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a:p>
            <a:pPr marL="342900" indent="-342900" eaLnBrk="1" hangingPunct="1">
              <a:spcBef>
                <a:spcPct val="20000"/>
              </a:spcBef>
              <a:buSzPct val="85000"/>
              <a:defRPr/>
            </a:pPr>
            <a:endParaRPr lang="en-GB" i="1" kern="0" dirty="0">
              <a:latin typeface="+mn-lt"/>
              <a:cs typeface="+mn-cs"/>
            </a:endParaRPr>
          </a:p>
        </p:txBody>
      </p:sp>
      <p:sp>
        <p:nvSpPr>
          <p:cNvPr id="5" name="Rectangle 3"/>
          <p:cNvSpPr txBox="1">
            <a:spLocks noChangeArrowheads="1"/>
          </p:cNvSpPr>
          <p:nvPr/>
        </p:nvSpPr>
        <p:spPr bwMode="auto">
          <a:xfrm>
            <a:off x="685800" y="2057400"/>
            <a:ext cx="6910388" cy="4038600"/>
          </a:xfrm>
          <a:prstGeom prst="rect">
            <a:avLst/>
          </a:prstGeom>
          <a:noFill/>
          <a:ln w="9525">
            <a:noFill/>
            <a:miter lim="800000"/>
            <a:headEnd/>
            <a:tailEnd/>
          </a:ln>
        </p:spPr>
        <p:txBody>
          <a:bodyPr/>
          <a:lstStyle/>
          <a:p>
            <a:pPr marL="342900" indent="-342900" algn="just" eaLnBrk="1" hangingPunct="1">
              <a:spcBef>
                <a:spcPct val="20000"/>
              </a:spcBef>
              <a:buSzPct val="85000"/>
              <a:buFont typeface="Arial" pitchFamily="34" charset="0"/>
              <a:buChar char="•"/>
              <a:defRPr/>
            </a:pPr>
            <a:endParaRPr lang="en-GB" sz="3200" kern="0" dirty="0">
              <a:latin typeface="+mn-lt"/>
              <a:cs typeface="+mn-cs"/>
            </a:endParaRPr>
          </a:p>
        </p:txBody>
      </p:sp>
      <p:sp>
        <p:nvSpPr>
          <p:cNvPr id="6" name="Rectangle 3"/>
          <p:cNvSpPr txBox="1">
            <a:spLocks noChangeArrowheads="1"/>
          </p:cNvSpPr>
          <p:nvPr/>
        </p:nvSpPr>
        <p:spPr bwMode="auto">
          <a:xfrm>
            <a:off x="539750" y="2057400"/>
            <a:ext cx="7632700" cy="4191000"/>
          </a:xfrm>
          <a:prstGeom prst="rect">
            <a:avLst/>
          </a:prstGeom>
          <a:noFill/>
          <a:ln w="9525">
            <a:noFill/>
            <a:miter lim="800000"/>
            <a:headEnd/>
            <a:tailEnd/>
          </a:ln>
        </p:spPr>
        <p:txBody>
          <a:bodyPr/>
          <a:lstStyle/>
          <a:p>
            <a:pPr marL="342900" indent="-342900" eaLnBrk="1" hangingPunct="1">
              <a:lnSpc>
                <a:spcPct val="90000"/>
              </a:lnSpc>
              <a:spcBef>
                <a:spcPct val="20000"/>
              </a:spcBef>
              <a:buSzPct val="85000"/>
              <a:buFontTx/>
              <a:buBlip>
                <a:blip r:embed="rId3"/>
              </a:buBlip>
              <a:defRPr/>
            </a:pPr>
            <a:r>
              <a:rPr lang="en-GB" sz="2800" kern="0" dirty="0">
                <a:latin typeface="+mn-lt"/>
                <a:cs typeface="+mn-cs"/>
              </a:rPr>
              <a:t>Text Inspector is </a:t>
            </a:r>
            <a:r>
              <a:rPr lang="en-GB" sz="2800" u="sng" kern="0" dirty="0">
                <a:latin typeface="+mn-lt"/>
                <a:cs typeface="+mn-cs"/>
              </a:rPr>
              <a:t>not</a:t>
            </a:r>
            <a:r>
              <a:rPr lang="en-GB" sz="2800" kern="0" dirty="0">
                <a:latin typeface="+mn-lt"/>
                <a:cs typeface="+mn-cs"/>
              </a:rPr>
              <a:t> a complete, automated marking system</a:t>
            </a:r>
          </a:p>
          <a:p>
            <a:pPr eaLnBrk="1" hangingPunct="1">
              <a:lnSpc>
                <a:spcPct val="90000"/>
              </a:lnSpc>
              <a:spcBef>
                <a:spcPct val="20000"/>
              </a:spcBef>
              <a:buSzPct val="85000"/>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t>Text Inspector cannot measure everything (e.g. relevance)</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The teacher still needs to use judgement</a:t>
            </a:r>
          </a:p>
          <a:p>
            <a:pPr marL="342900" indent="-342900" eaLnBrk="1" hangingPunct="1">
              <a:lnSpc>
                <a:spcPct val="90000"/>
              </a:lnSpc>
              <a:spcBef>
                <a:spcPct val="20000"/>
              </a:spcBef>
              <a:buSzPct val="85000"/>
              <a:buFontTx/>
              <a:buBlip>
                <a:blip r:embed="rId3"/>
              </a:buBlip>
              <a:defRPr/>
            </a:pPr>
            <a:endParaRPr lang="en-GB" sz="2800" kern="0" dirty="0">
              <a:latin typeface="+mn-lt"/>
              <a:cs typeface="+mn-cs"/>
            </a:endParaRPr>
          </a:p>
          <a:p>
            <a:pPr marL="342900" indent="-342900" eaLnBrk="1" hangingPunct="1">
              <a:lnSpc>
                <a:spcPct val="90000"/>
              </a:lnSpc>
              <a:spcBef>
                <a:spcPct val="20000"/>
              </a:spcBef>
              <a:buSzPct val="85000"/>
              <a:buFontTx/>
              <a:buBlip>
                <a:blip r:embed="rId3"/>
              </a:buBlip>
              <a:defRPr/>
            </a:pPr>
            <a:r>
              <a:rPr lang="en-GB" sz="2800" kern="0" dirty="0">
                <a:latin typeface="+mn-lt"/>
                <a:cs typeface="+mn-cs"/>
              </a:rPr>
              <a:t>So we should see it as a valuable tool, not a panacea</a:t>
            </a:r>
          </a:p>
          <a:p>
            <a:pPr eaLnBrk="1" hangingPunct="1">
              <a:lnSpc>
                <a:spcPct val="90000"/>
              </a:lnSpc>
              <a:spcBef>
                <a:spcPct val="20000"/>
              </a:spcBef>
              <a:buSzPct val="85000"/>
              <a:defRPr/>
            </a:pPr>
            <a:endParaRPr lang="en-GB" sz="2800" i="1" kern="0" dirty="0">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r>
              <a:rPr lang="en-GB" altLang="en-US" sz="2800" b="1" dirty="0" smtClean="0">
                <a:solidFill>
                  <a:schemeClr val="tx1"/>
                </a:solidFill>
              </a:rPr>
              <a:t/>
            </a:r>
            <a:br>
              <a:rPr lang="en-GB" altLang="en-US" sz="2800" b="1" dirty="0" smtClean="0">
                <a:solidFill>
                  <a:schemeClr val="tx1"/>
                </a:solidFill>
              </a:rPr>
            </a:br>
            <a:r>
              <a:rPr lang="en-GB" altLang="en-US" sz="2800" b="1" dirty="0" smtClean="0">
                <a:solidFill>
                  <a:schemeClr val="tx1"/>
                </a:solidFill>
              </a:rPr>
              <a:t/>
            </a:r>
            <a:br>
              <a:rPr lang="en-GB" altLang="en-US" sz="2800" b="1" dirty="0" smtClean="0">
                <a:solidFill>
                  <a:schemeClr val="tx1"/>
                </a:solidFill>
              </a:rPr>
            </a:br>
            <a:r>
              <a:rPr lang="en-GB" altLang="en-US" dirty="0" smtClean="0"/>
              <a:t>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sz="6000" dirty="0" smtClean="0"/>
              <a:t/>
            </a:r>
            <a:br>
              <a:rPr lang="en-GB" altLang="en-US" sz="6000" dirty="0" smtClean="0"/>
            </a:br>
            <a:r>
              <a:rPr lang="en-GB" altLang="en-US" dirty="0" smtClean="0"/>
              <a:t/>
            </a:r>
            <a:br>
              <a:rPr lang="en-GB" altLang="en-US" dirty="0" smtClean="0"/>
            </a:br>
            <a:r>
              <a:rPr lang="en-GB" sz="2800" dirty="0" smtClean="0"/>
              <a:t> </a:t>
            </a: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endParaRPr lang="en-GB" altLang="en-US" sz="2800" i="1" dirty="0" smtClean="0">
              <a:solidFill>
                <a:schemeClr val="tx1"/>
              </a:solidFill>
            </a:endParaRPr>
          </a:p>
        </p:txBody>
      </p:sp>
      <p:pic>
        <p:nvPicPr>
          <p:cNvPr id="10" name="Picture 9"/>
          <p:cNvPicPr/>
          <p:nvPr/>
        </p:nvPicPr>
        <p:blipFill>
          <a:blip r:embed="rId2" cstate="print"/>
          <a:srcRect t="11612"/>
          <a:stretch>
            <a:fillRect/>
          </a:stretch>
        </p:blipFill>
        <p:spPr bwMode="auto">
          <a:xfrm>
            <a:off x="-186017" y="254429"/>
            <a:ext cx="9363634" cy="60411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p:nvPr/>
        </p:nvPicPr>
        <p:blipFill>
          <a:blip r:embed="rId2" cstate="print"/>
          <a:stretch>
            <a:fillRect/>
          </a:stretch>
        </p:blipFill>
        <p:spPr>
          <a:xfrm>
            <a:off x="1763688" y="548680"/>
            <a:ext cx="5838936" cy="1131469"/>
          </a:xfrm>
          <a:prstGeom prst="rect">
            <a:avLst/>
          </a:prstGeom>
        </p:spPr>
      </p:pic>
      <p:pic>
        <p:nvPicPr>
          <p:cNvPr id="5" name="Picture 4" descr="helpteammember.jpeg"/>
          <p:cNvPicPr/>
          <p:nvPr/>
        </p:nvPicPr>
        <p:blipFill>
          <a:blip r:embed="rId3" cstate="print"/>
          <a:stretch>
            <a:fillRect/>
          </a:stretch>
        </p:blipFill>
        <p:spPr>
          <a:xfrm>
            <a:off x="1547664" y="2204864"/>
            <a:ext cx="6096000" cy="4066032"/>
          </a:xfrm>
          <a:prstGeom prst="rect">
            <a:avLst/>
          </a:prstGeom>
        </p:spPr>
      </p:pic>
    </p:spTree>
    <p:extLst>
      <p:ext uri="{BB962C8B-B14F-4D97-AF65-F5344CB8AC3E}">
        <p14:creationId xmlns:p14="http://schemas.microsoft.com/office/powerpoint/2010/main" xmlns="" val="310540788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descr="Large confetti"/>
          <p:cNvSpPr>
            <a:spLocks noGrp="1" noChangeArrowheads="1"/>
          </p:cNvSpPr>
          <p:nvPr>
            <p:ph type="title"/>
          </p:nvPr>
        </p:nvSpPr>
        <p:spPr/>
        <p:txBody>
          <a:bodyPr/>
          <a:lstStyle/>
          <a:p>
            <a:pPr eaLnBrk="1" hangingPunct="1"/>
            <a:r>
              <a:rPr lang="en-GB" altLang="en-US" smtClean="0"/>
              <a:t>Thank you</a:t>
            </a:r>
          </a:p>
        </p:txBody>
      </p:sp>
      <p:sp>
        <p:nvSpPr>
          <p:cNvPr id="32771" name="Rectangle 3"/>
          <p:cNvSpPr>
            <a:spLocks noGrp="1" noChangeArrowheads="1"/>
          </p:cNvSpPr>
          <p:nvPr>
            <p:ph type="body" idx="1"/>
          </p:nvPr>
        </p:nvSpPr>
        <p:spPr/>
        <p:txBody>
          <a:bodyPr/>
          <a:lstStyle/>
          <a:p>
            <a:pPr eaLnBrk="1" hangingPunct="1">
              <a:buFontTx/>
              <a:buNone/>
            </a:pPr>
            <a:endParaRPr lang="en-GB" altLang="en-US" sz="2800" smtClean="0"/>
          </a:p>
          <a:p>
            <a:pPr eaLnBrk="1" hangingPunct="1">
              <a:buFontTx/>
              <a:buNone/>
            </a:pPr>
            <a:endParaRPr lang="en-GB" altLang="en-US" sz="2800" smtClean="0"/>
          </a:p>
          <a:p>
            <a:pPr algn="ctr" eaLnBrk="1" hangingPunct="1">
              <a:buFontTx/>
              <a:buNone/>
            </a:pPr>
            <a:endParaRPr lang="en-GB" altLang="en-US" sz="4400" smtClean="0"/>
          </a:p>
          <a:p>
            <a:pPr algn="ctr" eaLnBrk="1" hangingPunct="1">
              <a:buFontTx/>
              <a:buNone/>
            </a:pPr>
            <a:r>
              <a:rPr lang="en-GB" altLang="en-US" sz="4400" smtClean="0"/>
              <a:t>Stephen Bax</a:t>
            </a:r>
          </a:p>
          <a:p>
            <a:pPr algn="ctr" eaLnBrk="1" hangingPunct="1">
              <a:buFontTx/>
              <a:buNone/>
            </a:pPr>
            <a:r>
              <a:rPr lang="en-GB" altLang="en-US" sz="4400" i="1" smtClean="0"/>
              <a:t>stephen.bax@open.ac.uk</a:t>
            </a:r>
          </a:p>
          <a:p>
            <a:pPr eaLnBrk="1" hangingPunct="1">
              <a:buFontTx/>
              <a:buNone/>
            </a:pPr>
            <a:endParaRPr lang="en-GB" altLang="en-US" sz="2800" smtClean="0"/>
          </a:p>
        </p:txBody>
      </p:sp>
      <p:pic>
        <p:nvPicPr>
          <p:cNvPr id="5" name="Picture 4"/>
          <p:cNvPicPr/>
          <p:nvPr/>
        </p:nvPicPr>
        <p:blipFill>
          <a:blip r:embed="rId2" cstate="print"/>
          <a:stretch>
            <a:fillRect/>
          </a:stretch>
        </p:blipFill>
        <p:spPr>
          <a:xfrm>
            <a:off x="1835696" y="2204864"/>
            <a:ext cx="5838936" cy="1131469"/>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descr="Large confetti"/>
          <p:cNvSpPr>
            <a:spLocks noGrp="1" noChangeArrowheads="1"/>
          </p:cNvSpPr>
          <p:nvPr>
            <p:ph type="title"/>
          </p:nvPr>
        </p:nvSpPr>
        <p:spPr>
          <a:xfrm>
            <a:off x="642938" y="284163"/>
            <a:ext cx="8223250" cy="1143000"/>
          </a:xfrm>
        </p:spPr>
        <p:txBody>
          <a:bodyPr/>
          <a:lstStyle/>
          <a:p>
            <a:pPr eaLnBrk="1" hangingPunct="1"/>
            <a:r>
              <a:rPr lang="en-GB" altLang="en-US" dirty="0" smtClean="0">
                <a:solidFill>
                  <a:schemeClr val="tx1"/>
                </a:solidFill>
              </a:rPr>
              <a:t>D levels</a:t>
            </a:r>
            <a:endParaRPr lang="en-US" altLang="en-US" dirty="0" smtClean="0">
              <a:solidFill>
                <a:schemeClr val="tx1"/>
              </a:solidFill>
            </a:endParaRPr>
          </a:p>
        </p:txBody>
      </p:sp>
      <p:sp>
        <p:nvSpPr>
          <p:cNvPr id="5" name="Rectangle 4"/>
          <p:cNvSpPr/>
          <p:nvPr/>
        </p:nvSpPr>
        <p:spPr>
          <a:xfrm>
            <a:off x="611560" y="1844824"/>
            <a:ext cx="7848872" cy="4093428"/>
          </a:xfrm>
          <a:prstGeom prst="rect">
            <a:avLst/>
          </a:prstGeom>
        </p:spPr>
        <p:txBody>
          <a:bodyPr wrap="square">
            <a:spAutoFit/>
          </a:bodyPr>
          <a:lstStyle/>
          <a:p>
            <a:r>
              <a:rPr lang="en-GB" sz="2000" dirty="0" smtClean="0"/>
              <a:t>Although a departure from the CEFR itself, this is consistent with previous discussions of the CEFR and how it relates to higher levels of proficiency, which are summed up well in this remark from Nick </a:t>
            </a:r>
            <a:r>
              <a:rPr lang="en-GB" sz="2000" dirty="0" err="1" smtClean="0"/>
              <a:t>Saville</a:t>
            </a:r>
            <a:r>
              <a:rPr lang="en-GB" sz="2000" dirty="0" smtClean="0"/>
              <a:t>:</a:t>
            </a:r>
          </a:p>
          <a:p>
            <a:endParaRPr lang="en-GB" sz="2000" dirty="0" smtClean="0"/>
          </a:p>
          <a:p>
            <a:pPr marL="361950"/>
            <a:r>
              <a:rPr lang="en-GB" sz="2000" i="1" dirty="0" smtClean="0"/>
              <a:t>“Take, for example, the top level – C2. This is not described with reference to the competence of a well-educated native speaker (however that may be defined), but is conceived of as the highest level that learners might aspire to reach within the normal educational processes available to them in learning another language. </a:t>
            </a:r>
            <a:r>
              <a:rPr lang="en-GB" sz="2000" i="1" u="sng" dirty="0" smtClean="0"/>
              <a:t>Language specialists such as interpreters, professional writers and so on may develop skills which exceed the C2 level thus allowing</a:t>
            </a:r>
            <a:r>
              <a:rPr lang="en-GB" sz="2000" dirty="0" smtClean="0"/>
              <a:t/>
            </a:r>
            <a:br>
              <a:rPr lang="en-GB" sz="2000" dirty="0" smtClean="0"/>
            </a:br>
            <a:r>
              <a:rPr lang="en-GB" sz="2000" i="1" u="sng" dirty="0" smtClean="0"/>
              <a:t>for a possible D level</a:t>
            </a:r>
            <a:r>
              <a:rPr lang="en-GB" sz="2000" i="1" dirty="0" smtClean="0"/>
              <a:t>.” </a:t>
            </a:r>
          </a:p>
          <a:p>
            <a:pPr marL="361950" algn="r"/>
            <a:r>
              <a:rPr lang="en-GB" sz="2000" i="1" dirty="0" smtClean="0"/>
              <a:t>(</a:t>
            </a:r>
            <a:r>
              <a:rPr lang="en-GB" sz="2000" i="1" dirty="0" err="1" smtClean="0"/>
              <a:t>Saville</a:t>
            </a:r>
            <a:r>
              <a:rPr lang="en-GB" sz="2000" i="1" dirty="0" smtClean="0"/>
              <a:t>, 2012:20, emphasis added)</a:t>
            </a:r>
            <a:endParaRPr lang="en-GB" sz="2000" dirty="0"/>
          </a:p>
        </p:txBody>
      </p:sp>
    </p:spTree>
    <p:extLst>
      <p:ext uri="{BB962C8B-B14F-4D97-AF65-F5344CB8AC3E}">
        <p14:creationId xmlns:p14="http://schemas.microsoft.com/office/powerpoint/2010/main" xmlns="" val="38384192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r>
              <a:rPr lang="en-GB" altLang="en-US" sz="2800" b="1" dirty="0" smtClean="0">
                <a:solidFill>
                  <a:schemeClr val="tx1"/>
                </a:solidFill>
              </a:rPr>
              <a:t/>
            </a:r>
            <a:br>
              <a:rPr lang="en-GB" altLang="en-US" sz="2800" b="1" dirty="0" smtClean="0">
                <a:solidFill>
                  <a:schemeClr val="tx1"/>
                </a:solidFill>
              </a:rPr>
            </a:br>
            <a:r>
              <a:rPr lang="en-GB" altLang="en-US" sz="2800" b="1" dirty="0" smtClean="0">
                <a:solidFill>
                  <a:schemeClr val="tx1"/>
                </a:solidFill>
              </a:rPr>
              <a:t/>
            </a:r>
            <a:br>
              <a:rPr lang="en-GB" altLang="en-US" sz="2800" b="1" dirty="0" smtClean="0">
                <a:solidFill>
                  <a:schemeClr val="tx1"/>
                </a:solidFill>
              </a:rPr>
            </a:br>
            <a:r>
              <a:rPr lang="en-GB" altLang="en-US" dirty="0" smtClean="0"/>
              <a:t>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sz="6000" dirty="0" smtClean="0"/>
              <a:t/>
            </a:r>
            <a:br>
              <a:rPr lang="en-GB" altLang="en-US" sz="6000" dirty="0" smtClean="0"/>
            </a:br>
            <a:r>
              <a:rPr lang="en-GB" altLang="en-US" dirty="0" smtClean="0"/>
              <a:t/>
            </a:r>
            <a:br>
              <a:rPr lang="en-GB" altLang="en-US" dirty="0" smtClean="0"/>
            </a:br>
            <a:r>
              <a:rPr lang="en-GB" sz="2800" dirty="0" smtClean="0"/>
              <a:t> </a:t>
            </a: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endParaRPr lang="en-GB" altLang="en-US" sz="2800" i="1" dirty="0" smtClean="0">
              <a:solidFill>
                <a:schemeClr val="tx1"/>
              </a:solidFill>
            </a:endParaRPr>
          </a:p>
        </p:txBody>
      </p:sp>
      <p:pic>
        <p:nvPicPr>
          <p:cNvPr id="4" name="Picture 3" descr="Eltons-2017-FINALIST-Web-Banners-BLUE_Digital Innovation.jpg"/>
          <p:cNvPicPr/>
          <p:nvPr/>
        </p:nvPicPr>
        <p:blipFill>
          <a:blip r:embed="rId2" cstate="print"/>
          <a:stretch>
            <a:fillRect/>
          </a:stretch>
        </p:blipFill>
        <p:spPr>
          <a:xfrm>
            <a:off x="2915816" y="1988840"/>
            <a:ext cx="3329811" cy="3861048"/>
          </a:xfrm>
          <a:prstGeom prst="rect">
            <a:avLst/>
          </a:prstGeom>
        </p:spPr>
      </p:pic>
      <p:pic>
        <p:nvPicPr>
          <p:cNvPr id="5" name="Picture 4"/>
          <p:cNvPicPr/>
          <p:nvPr/>
        </p:nvPicPr>
        <p:blipFill>
          <a:blip r:embed="rId3" cstate="print"/>
          <a:stretch>
            <a:fillRect/>
          </a:stretch>
        </p:blipFill>
        <p:spPr>
          <a:xfrm>
            <a:off x="1763688" y="548680"/>
            <a:ext cx="5838936" cy="113146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descr="Large confetti"/>
          <p:cNvSpPr>
            <a:spLocks noGrp="1" noChangeArrowheads="1"/>
          </p:cNvSpPr>
          <p:nvPr>
            <p:ph type="ctrTitle" idx="4294967295"/>
          </p:nvPr>
        </p:nvSpPr>
        <p:spPr>
          <a:xfrm>
            <a:off x="228600" y="5060950"/>
            <a:ext cx="8534400" cy="2400300"/>
          </a:xfrm>
          <a:noFill/>
        </p:spPr>
        <p:txBody>
          <a:bodyPr/>
          <a:lstStyle/>
          <a:p>
            <a:pPr algn="ctr" eaLnBrk="1" hangingPunct="1"/>
            <a:r>
              <a:rPr lang="en-GB" altLang="en-US" sz="2800" b="1" dirty="0" smtClean="0">
                <a:solidFill>
                  <a:schemeClr val="tx1"/>
                </a:solidFill>
              </a:rPr>
              <a:t/>
            </a:r>
            <a:br>
              <a:rPr lang="en-GB" altLang="en-US" sz="2800" b="1" dirty="0" smtClean="0">
                <a:solidFill>
                  <a:schemeClr val="tx1"/>
                </a:solidFill>
              </a:rPr>
            </a:br>
            <a:r>
              <a:rPr lang="en-GB" altLang="en-US" sz="2800" b="1" dirty="0" smtClean="0">
                <a:solidFill>
                  <a:schemeClr val="tx1"/>
                </a:solidFill>
              </a:rPr>
              <a:t/>
            </a:r>
            <a:br>
              <a:rPr lang="en-GB" altLang="en-US" sz="2800" b="1" dirty="0" smtClean="0">
                <a:solidFill>
                  <a:schemeClr val="tx1"/>
                </a:solidFill>
              </a:rPr>
            </a:br>
            <a:r>
              <a:rPr lang="en-GB" altLang="en-US" dirty="0" smtClean="0"/>
              <a:t>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sz="6000" dirty="0" smtClean="0"/>
              <a:t/>
            </a:r>
            <a:br>
              <a:rPr lang="en-GB" altLang="en-US" sz="6000" dirty="0" smtClean="0"/>
            </a:br>
            <a:r>
              <a:rPr lang="en-GB" altLang="en-US" dirty="0" smtClean="0"/>
              <a:t/>
            </a:r>
            <a:br>
              <a:rPr lang="en-GB" altLang="en-US" dirty="0" smtClean="0"/>
            </a:br>
            <a:r>
              <a:rPr lang="en-GB" sz="2800" dirty="0" smtClean="0"/>
              <a:t> </a:t>
            </a:r>
            <a:r>
              <a:rPr lang="en-GB" altLang="en-US" sz="2800" i="1" dirty="0" smtClean="0">
                <a:solidFill>
                  <a:schemeClr val="tx1"/>
                </a:solidFill>
              </a:rPr>
              <a:t/>
            </a:r>
            <a:br>
              <a:rPr lang="en-GB" altLang="en-US" sz="2800" i="1" dirty="0" smtClean="0">
                <a:solidFill>
                  <a:schemeClr val="tx1"/>
                </a:solidFill>
              </a:rPr>
            </a:br>
            <a:r>
              <a:rPr lang="en-GB" altLang="en-US" sz="2800" i="1" dirty="0" smtClean="0">
                <a:solidFill>
                  <a:schemeClr val="tx1"/>
                </a:solidFill>
              </a:rPr>
              <a:t/>
            </a:r>
            <a:br>
              <a:rPr lang="en-GB" altLang="en-US" sz="2800" i="1" dirty="0" smtClean="0">
                <a:solidFill>
                  <a:schemeClr val="tx1"/>
                </a:solidFill>
              </a:rPr>
            </a:br>
            <a:endParaRPr lang="en-GB" altLang="en-US" sz="2800" i="1" dirty="0" smtClean="0">
              <a:solidFill>
                <a:schemeClr val="tx1"/>
              </a:solidFill>
            </a:endParaRPr>
          </a:p>
        </p:txBody>
      </p:sp>
      <p:pic>
        <p:nvPicPr>
          <p:cNvPr id="2" name="Picture 1"/>
          <p:cNvPicPr>
            <a:picLocks noChangeAspect="1"/>
          </p:cNvPicPr>
          <p:nvPr/>
        </p:nvPicPr>
        <p:blipFill>
          <a:blip r:embed="rId2" cstate="print"/>
          <a:stretch>
            <a:fillRect/>
          </a:stretch>
        </p:blipFill>
        <p:spPr>
          <a:xfrm>
            <a:off x="2843808" y="1628800"/>
            <a:ext cx="4075013" cy="1086458"/>
          </a:xfrm>
          <a:prstGeom prst="rect">
            <a:avLst/>
          </a:prstGeom>
        </p:spPr>
      </p:pic>
      <p:pic>
        <p:nvPicPr>
          <p:cNvPr id="3" name="Picture 2"/>
          <p:cNvPicPr>
            <a:picLocks noChangeAspect="1"/>
          </p:cNvPicPr>
          <p:nvPr/>
        </p:nvPicPr>
        <p:blipFill>
          <a:blip r:embed="rId3" cstate="print"/>
          <a:stretch>
            <a:fillRect/>
          </a:stretch>
        </p:blipFill>
        <p:spPr>
          <a:xfrm>
            <a:off x="406698" y="3573016"/>
            <a:ext cx="8413774" cy="1179501"/>
          </a:xfrm>
          <a:prstGeom prst="rect">
            <a:avLst/>
          </a:prstGeom>
        </p:spPr>
      </p:pic>
    </p:spTree>
    <p:extLst>
      <p:ext uri="{BB962C8B-B14F-4D97-AF65-F5344CB8AC3E}">
        <p14:creationId xmlns:p14="http://schemas.microsoft.com/office/powerpoint/2010/main" xmlns="" val="5050003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descr="Large confetti"/>
          <p:cNvSpPr>
            <a:spLocks noGrp="1"/>
          </p:cNvSpPr>
          <p:nvPr>
            <p:ph type="title"/>
          </p:nvPr>
        </p:nvSpPr>
        <p:spPr/>
        <p:txBody>
          <a:bodyPr/>
          <a:lstStyle/>
          <a:p>
            <a:r>
              <a:rPr lang="en-US" altLang="en-US" dirty="0" smtClean="0">
                <a:solidFill>
                  <a:srgbClr val="002060"/>
                </a:solidFill>
              </a:rPr>
              <a:t>Websites</a:t>
            </a:r>
            <a:endParaRPr lang="en-GB" altLang="en-US" dirty="0" smtClean="0">
              <a:solidFill>
                <a:srgbClr val="002060"/>
              </a:solidFill>
            </a:endParaRPr>
          </a:p>
        </p:txBody>
      </p:sp>
      <p:sp>
        <p:nvSpPr>
          <p:cNvPr id="3" name="Content Placeholder 2"/>
          <p:cNvSpPr>
            <a:spLocks noGrp="1"/>
          </p:cNvSpPr>
          <p:nvPr>
            <p:ph idx="1"/>
          </p:nvPr>
        </p:nvSpPr>
        <p:spPr/>
        <p:txBody>
          <a:bodyPr>
            <a:normAutofit/>
          </a:bodyPr>
          <a:lstStyle/>
          <a:p>
            <a:pPr marL="514350" indent="-514350">
              <a:buFont typeface="+mj-lt"/>
              <a:buAutoNum type="arabicPeriod"/>
              <a:defRPr/>
            </a:pPr>
            <a:r>
              <a:rPr lang="en-GB" kern="1200" dirty="0" smtClean="0">
                <a:solidFill>
                  <a:schemeClr val="accent2"/>
                </a:solidFill>
                <a:latin typeface="+mj-lt"/>
                <a:hlinkClick r:id="rId2"/>
              </a:rPr>
              <a:t>http://</a:t>
            </a:r>
            <a:r>
              <a:rPr lang="en-GB" kern="1200" dirty="0" smtClean="0">
                <a:solidFill>
                  <a:schemeClr val="accent2"/>
                </a:solidFill>
                <a:latin typeface="+mj-lt"/>
                <a:hlinkClick r:id="rId2"/>
              </a:rPr>
              <a:t>textinspector.wikispaces.com/home</a:t>
            </a:r>
            <a:endParaRPr lang="en-GB" kern="1200" dirty="0" smtClean="0">
              <a:solidFill>
                <a:schemeClr val="accent2"/>
              </a:solidFill>
              <a:latin typeface="+mj-lt"/>
            </a:endParaRPr>
          </a:p>
          <a:p>
            <a:pPr marL="514350" indent="-514350">
              <a:buFont typeface="+mj-lt"/>
              <a:buAutoNum type="arabicPeriod"/>
              <a:defRPr/>
            </a:pPr>
            <a:endParaRPr lang="en-GB" kern="1200" dirty="0" smtClean="0">
              <a:solidFill>
                <a:schemeClr val="accent2"/>
              </a:solidFill>
              <a:latin typeface="+mj-lt"/>
            </a:endParaRPr>
          </a:p>
          <a:p>
            <a:pPr marL="514350" indent="-514350">
              <a:buFont typeface="+mj-lt"/>
              <a:buAutoNum type="arabicPeriod"/>
              <a:defRPr/>
            </a:pPr>
            <a:r>
              <a:rPr lang="en-GB" kern="1200" dirty="0" smtClean="0">
                <a:solidFill>
                  <a:schemeClr val="accent2"/>
                </a:solidFill>
                <a:latin typeface="+mj-lt"/>
              </a:rPr>
              <a:t>www.textinspector.com</a:t>
            </a:r>
            <a:endParaRPr lang="en-GB" kern="1200" dirty="0">
              <a:solidFill>
                <a:schemeClr val="accent2"/>
              </a:solidFill>
              <a:latin typeface="+mj-lt"/>
            </a:endParaRPr>
          </a:p>
          <a:p>
            <a:pPr marL="514350" indent="-514350">
              <a:buFont typeface="+mj-lt"/>
              <a:buAutoNum type="arabicPeriod"/>
              <a:defRPr/>
            </a:pPr>
            <a:endParaRPr lang="en-GB" kern="1200" dirty="0" smtClean="0">
              <a:solidFill>
                <a:schemeClr val="accent2"/>
              </a:solidFill>
              <a:latin typeface="+mj-lt"/>
            </a:endParaRPr>
          </a:p>
        </p:txBody>
      </p:sp>
    </p:spTree>
    <p:extLst>
      <p:ext uri="{BB962C8B-B14F-4D97-AF65-F5344CB8AC3E}">
        <p14:creationId xmlns:p14="http://schemas.microsoft.com/office/powerpoint/2010/main" xmlns="" val="4235616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descr="Large confetti"/>
          <p:cNvSpPr>
            <a:spLocks noGrp="1"/>
          </p:cNvSpPr>
          <p:nvPr>
            <p:ph type="title"/>
          </p:nvPr>
        </p:nvSpPr>
        <p:spPr/>
        <p:txBody>
          <a:bodyPr/>
          <a:lstStyle/>
          <a:p>
            <a:r>
              <a:rPr lang="en-GB" altLang="en-US" smtClean="0">
                <a:solidFill>
                  <a:srgbClr val="00498B"/>
                </a:solidFill>
              </a:rPr>
              <a:t>Sources of validity evidence</a:t>
            </a:r>
            <a:endParaRPr lang="en-GB" altLang="en-US" smtClean="0"/>
          </a:p>
        </p:txBody>
      </p:sp>
      <p:sp>
        <p:nvSpPr>
          <p:cNvPr id="20483" name="Content Placeholder 2"/>
          <p:cNvSpPr>
            <a:spLocks noGrp="1"/>
          </p:cNvSpPr>
          <p:nvPr>
            <p:ph sz="half" idx="1"/>
          </p:nvPr>
        </p:nvSpPr>
        <p:spPr/>
        <p:txBody>
          <a:bodyPr/>
          <a:lstStyle/>
          <a:p>
            <a:pPr marL="0" indent="0">
              <a:buFontTx/>
              <a:buNone/>
            </a:pPr>
            <a:endParaRPr lang="en-US" altLang="en-US" smtClean="0"/>
          </a:p>
        </p:txBody>
      </p:sp>
      <p:sp>
        <p:nvSpPr>
          <p:cNvPr id="4" name="Content Placeholder 3"/>
          <p:cNvSpPr>
            <a:spLocks noGrp="1"/>
          </p:cNvSpPr>
          <p:nvPr>
            <p:ph sz="half" idx="2"/>
          </p:nvPr>
        </p:nvSpPr>
        <p:spPr>
          <a:xfrm>
            <a:off x="4932363" y="1856495"/>
            <a:ext cx="3792537" cy="4038600"/>
          </a:xfrm>
        </p:spPr>
        <p:txBody>
          <a:bodyPr/>
          <a:lstStyle/>
          <a:p>
            <a:pPr marL="365125" indent="-255588">
              <a:buClr>
                <a:srgbClr val="0042A1"/>
              </a:buClr>
              <a:buSzTx/>
              <a:defRPr/>
            </a:pPr>
            <a:r>
              <a:rPr lang="en-GB" altLang="en-US" dirty="0" smtClean="0">
                <a:solidFill>
                  <a:srgbClr val="0B0705"/>
                </a:solidFill>
              </a:rPr>
              <a:t> test-taker </a:t>
            </a:r>
            <a:r>
              <a:rPr lang="en-GB" altLang="en-US" dirty="0">
                <a:solidFill>
                  <a:srgbClr val="0B0705"/>
                </a:solidFill>
              </a:rPr>
              <a:t>characteristics</a:t>
            </a:r>
          </a:p>
          <a:p>
            <a:pPr marL="365125" indent="-255588">
              <a:buClr>
                <a:srgbClr val="0042A1"/>
              </a:buClr>
              <a:buSzTx/>
              <a:defRPr/>
            </a:pPr>
            <a:r>
              <a:rPr lang="en-GB" altLang="en-US" dirty="0" smtClean="0">
                <a:solidFill>
                  <a:srgbClr val="0B0705"/>
                </a:solidFill>
              </a:rPr>
              <a:t> cognitive </a:t>
            </a:r>
            <a:r>
              <a:rPr lang="en-GB" altLang="en-US" dirty="0">
                <a:solidFill>
                  <a:srgbClr val="0B0705"/>
                </a:solidFill>
              </a:rPr>
              <a:t>focused</a:t>
            </a:r>
          </a:p>
          <a:p>
            <a:pPr marL="365125" indent="-255588">
              <a:buClr>
                <a:srgbClr val="0042A1"/>
              </a:buClr>
              <a:buSzTx/>
              <a:defRPr/>
            </a:pPr>
            <a:r>
              <a:rPr lang="en-GB" altLang="en-US" dirty="0" smtClean="0">
                <a:solidFill>
                  <a:srgbClr val="0B0705"/>
                </a:solidFill>
              </a:rPr>
              <a:t> context </a:t>
            </a:r>
            <a:r>
              <a:rPr lang="en-GB" altLang="en-US" dirty="0">
                <a:solidFill>
                  <a:srgbClr val="0B0705"/>
                </a:solidFill>
              </a:rPr>
              <a:t>focused </a:t>
            </a:r>
          </a:p>
          <a:p>
            <a:pPr marL="365125" indent="-255588">
              <a:buClr>
                <a:srgbClr val="0042A1"/>
              </a:buClr>
              <a:buSzTx/>
              <a:defRPr/>
            </a:pPr>
            <a:r>
              <a:rPr lang="en-GB" altLang="en-US" dirty="0" smtClean="0">
                <a:solidFill>
                  <a:srgbClr val="0B0705"/>
                </a:solidFill>
              </a:rPr>
              <a:t> scoring </a:t>
            </a:r>
            <a:r>
              <a:rPr lang="en-GB" altLang="en-US" dirty="0">
                <a:solidFill>
                  <a:srgbClr val="0B0705"/>
                </a:solidFill>
              </a:rPr>
              <a:t>focused</a:t>
            </a:r>
          </a:p>
          <a:p>
            <a:pPr marL="365125" indent="-255588">
              <a:buClr>
                <a:srgbClr val="0042A1"/>
              </a:buClr>
              <a:buSzTx/>
              <a:defRPr/>
            </a:pPr>
            <a:r>
              <a:rPr lang="en-GB" altLang="en-US" dirty="0" smtClean="0">
                <a:solidFill>
                  <a:srgbClr val="0B0705"/>
                </a:solidFill>
              </a:rPr>
              <a:t> criterion </a:t>
            </a:r>
            <a:r>
              <a:rPr lang="en-GB" altLang="en-US" dirty="0">
                <a:solidFill>
                  <a:srgbClr val="0B0705"/>
                </a:solidFill>
              </a:rPr>
              <a:t>focused (external)</a:t>
            </a:r>
          </a:p>
          <a:p>
            <a:pPr marL="365125" indent="-255588">
              <a:buClr>
                <a:srgbClr val="0042A1"/>
              </a:buClr>
              <a:buSzTx/>
              <a:defRPr/>
            </a:pPr>
            <a:r>
              <a:rPr lang="en-GB" altLang="en-US" dirty="0" smtClean="0">
                <a:solidFill>
                  <a:srgbClr val="0B0705"/>
                </a:solidFill>
              </a:rPr>
              <a:t> consequentially focused</a:t>
            </a:r>
          </a:p>
          <a:p>
            <a:pPr marL="109537" indent="0" algn="r">
              <a:buClr>
                <a:srgbClr val="0042A1"/>
              </a:buClr>
              <a:buSzTx/>
              <a:buNone/>
              <a:defRPr/>
            </a:pPr>
            <a:r>
              <a:rPr lang="en-GB" sz="1400" dirty="0" smtClean="0"/>
              <a:t>Weir</a:t>
            </a:r>
            <a:r>
              <a:rPr lang="en-GB" sz="1400" dirty="0"/>
              <a:t>, C J (2005) </a:t>
            </a:r>
            <a:r>
              <a:rPr lang="en-GB" sz="1400" i="1" dirty="0"/>
              <a:t>Language Testing and Validation: An Evidence-Based Approach,</a:t>
            </a:r>
            <a:r>
              <a:rPr lang="en-GB" sz="1400" dirty="0"/>
              <a:t> Basingstoke: Palgrave Macmillan. </a:t>
            </a:r>
            <a:endParaRPr lang="en-GB" altLang="en-US" sz="1400" dirty="0">
              <a:solidFill>
                <a:srgbClr val="0B0705"/>
              </a:solidFill>
            </a:endParaRPr>
          </a:p>
          <a:p>
            <a:pPr>
              <a:buSzPct val="100000"/>
              <a:defRPr/>
            </a:pPr>
            <a:endParaRPr lang="en-US" sz="1600" dirty="0">
              <a:solidFill>
                <a:srgbClr val="00498B"/>
              </a:solidFill>
            </a:endParaRPr>
          </a:p>
        </p:txBody>
      </p:sp>
      <p:grpSp>
        <p:nvGrpSpPr>
          <p:cNvPr id="2" name="Group 122"/>
          <p:cNvGrpSpPr>
            <a:grpSpLocks/>
          </p:cNvGrpSpPr>
          <p:nvPr/>
        </p:nvGrpSpPr>
        <p:grpSpPr bwMode="auto">
          <a:xfrm>
            <a:off x="341313" y="2030413"/>
            <a:ext cx="4591050" cy="4032250"/>
            <a:chOff x="1981" y="6574"/>
            <a:chExt cx="7545" cy="4912"/>
          </a:xfrm>
        </p:grpSpPr>
        <p:grpSp>
          <p:nvGrpSpPr>
            <p:cNvPr id="3" name="Canvas 2"/>
            <p:cNvGrpSpPr>
              <a:grpSpLocks/>
            </p:cNvGrpSpPr>
            <p:nvPr/>
          </p:nvGrpSpPr>
          <p:grpSpPr bwMode="auto">
            <a:xfrm>
              <a:off x="1981" y="6574"/>
              <a:ext cx="7545" cy="4912"/>
              <a:chOff x="0" y="0"/>
              <a:chExt cx="47910" cy="31191"/>
            </a:xfrm>
          </p:grpSpPr>
          <p:sp>
            <p:nvSpPr>
              <p:cNvPr id="10" name="AutoShape 3"/>
              <p:cNvSpPr>
                <a:spLocks noChangeAspect="1" noChangeArrowheads="1"/>
              </p:cNvSpPr>
              <p:nvPr/>
            </p:nvSpPr>
            <p:spPr bwMode="auto">
              <a:xfrm>
                <a:off x="0" y="0"/>
                <a:ext cx="47910" cy="31191"/>
              </a:xfrm>
              <a:prstGeom prst="rect">
                <a:avLst/>
              </a:prstGeom>
              <a:ln>
                <a:headEnd/>
                <a:tailEnd/>
              </a:ln>
              <a:extLst/>
            </p:spPr>
            <p:style>
              <a:lnRef idx="2">
                <a:schemeClr val="accent1"/>
              </a:lnRef>
              <a:fillRef idx="1">
                <a:schemeClr val="lt1"/>
              </a:fillRef>
              <a:effectRef idx="0">
                <a:schemeClr val="accent1"/>
              </a:effectRef>
              <a:fontRef idx="minor">
                <a:schemeClr val="dk1"/>
              </a:fontRef>
            </p:style>
            <p:txBody>
              <a:bodyPr/>
              <a:lstStyle>
                <a:lvl1pPr eaLnBrk="0" hangingPunct="0">
                  <a:defRPr sz="2400" b="1">
                    <a:solidFill>
                      <a:schemeClr val="tx1"/>
                    </a:solidFill>
                    <a:latin typeface="Arial" pitchFamily="34" charset="0"/>
                  </a:defRPr>
                </a:lvl1pPr>
                <a:lvl2pPr marL="742950" indent="-285750" eaLnBrk="0" hangingPunct="0">
                  <a:defRPr sz="2400" b="1">
                    <a:solidFill>
                      <a:schemeClr val="tx1"/>
                    </a:solidFill>
                    <a:latin typeface="Arial" pitchFamily="34" charset="0"/>
                  </a:defRPr>
                </a:lvl2pPr>
                <a:lvl3pPr marL="1143000" indent="-228600" eaLnBrk="0" hangingPunct="0">
                  <a:defRPr sz="2400" b="1">
                    <a:solidFill>
                      <a:schemeClr val="tx1"/>
                    </a:solidFill>
                    <a:latin typeface="Arial" pitchFamily="34" charset="0"/>
                  </a:defRPr>
                </a:lvl3pPr>
                <a:lvl4pPr marL="1600200" indent="-228600" eaLnBrk="0" hangingPunct="0">
                  <a:defRPr sz="2400" b="1">
                    <a:solidFill>
                      <a:schemeClr val="tx1"/>
                    </a:solidFill>
                    <a:latin typeface="Arial" pitchFamily="34" charset="0"/>
                  </a:defRPr>
                </a:lvl4pPr>
                <a:lvl5pPr marL="2057400" indent="-228600" eaLnBrk="0" hangingPunct="0">
                  <a:defRPr sz="2400" b="1">
                    <a:solidFill>
                      <a:schemeClr val="tx1"/>
                    </a:solidFill>
                    <a:latin typeface="Arial" pitchFamily="34" charset="0"/>
                  </a:defRPr>
                </a:lvl5pPr>
                <a:lvl6pPr marL="2514600" indent="-228600" algn="ctr" eaLnBrk="0" fontAlgn="base" hangingPunct="0">
                  <a:spcBef>
                    <a:spcPct val="0"/>
                  </a:spcBef>
                  <a:spcAft>
                    <a:spcPct val="0"/>
                  </a:spcAft>
                  <a:defRPr sz="2400" b="1">
                    <a:solidFill>
                      <a:schemeClr val="tx1"/>
                    </a:solidFill>
                    <a:latin typeface="Arial" pitchFamily="34" charset="0"/>
                  </a:defRPr>
                </a:lvl6pPr>
                <a:lvl7pPr marL="2971800" indent="-228600" algn="ctr" eaLnBrk="0" fontAlgn="base" hangingPunct="0">
                  <a:spcBef>
                    <a:spcPct val="0"/>
                  </a:spcBef>
                  <a:spcAft>
                    <a:spcPct val="0"/>
                  </a:spcAft>
                  <a:defRPr sz="2400" b="1">
                    <a:solidFill>
                      <a:schemeClr val="tx1"/>
                    </a:solidFill>
                    <a:latin typeface="Arial" pitchFamily="34" charset="0"/>
                  </a:defRPr>
                </a:lvl7pPr>
                <a:lvl8pPr marL="3429000" indent="-228600" algn="ctr" eaLnBrk="0" fontAlgn="base" hangingPunct="0">
                  <a:spcBef>
                    <a:spcPct val="0"/>
                  </a:spcBef>
                  <a:spcAft>
                    <a:spcPct val="0"/>
                  </a:spcAft>
                  <a:defRPr sz="2400" b="1">
                    <a:solidFill>
                      <a:schemeClr val="tx1"/>
                    </a:solidFill>
                    <a:latin typeface="Arial" pitchFamily="34" charset="0"/>
                  </a:defRPr>
                </a:lvl8pPr>
                <a:lvl9pPr marL="3886200" indent="-228600" algn="ctr" eaLnBrk="0" fontAlgn="base" hangingPunct="0">
                  <a:spcBef>
                    <a:spcPct val="0"/>
                  </a:spcBef>
                  <a:spcAft>
                    <a:spcPct val="0"/>
                  </a:spcAft>
                  <a:defRPr sz="2400" b="1">
                    <a:solidFill>
                      <a:schemeClr val="tx1"/>
                    </a:solidFill>
                    <a:latin typeface="Arial" pitchFamily="34" charset="0"/>
                  </a:defRPr>
                </a:lvl9pPr>
              </a:lstStyle>
              <a:p>
                <a:pPr eaLnBrk="1" hangingPunct="1">
                  <a:defRPr/>
                </a:pPr>
                <a:endParaRPr lang="en-GB" altLang="en-US" sz="1200" b="0">
                  <a:latin typeface="Lucida Sans Unicode" pitchFamily="34" charset="0"/>
                </a:endParaRPr>
              </a:p>
            </p:txBody>
          </p:sp>
          <p:sp>
            <p:nvSpPr>
              <p:cNvPr id="20491" name="Rectangle 4"/>
              <p:cNvSpPr>
                <a:spLocks noChangeArrowheads="1"/>
              </p:cNvSpPr>
              <p:nvPr/>
            </p:nvSpPr>
            <p:spPr bwMode="auto">
              <a:xfrm>
                <a:off x="20564" y="1073"/>
                <a:ext cx="9549" cy="3010"/>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Test Taker</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2" name="Text Box 5"/>
              <p:cNvSpPr txBox="1">
                <a:spLocks noChangeArrowheads="1"/>
              </p:cNvSpPr>
              <p:nvPr/>
            </p:nvSpPr>
            <p:spPr bwMode="auto">
              <a:xfrm>
                <a:off x="1905" y="6037"/>
                <a:ext cx="13417" cy="3594"/>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Context validity</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3" name="Text Box 6"/>
              <p:cNvSpPr txBox="1">
                <a:spLocks noChangeArrowheads="1"/>
              </p:cNvSpPr>
              <p:nvPr/>
            </p:nvSpPr>
            <p:spPr bwMode="auto">
              <a:xfrm>
                <a:off x="18585" y="5898"/>
                <a:ext cx="14049" cy="3733"/>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Cognitive validity</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4" name="Text Box 7"/>
              <p:cNvSpPr txBox="1">
                <a:spLocks noChangeArrowheads="1"/>
              </p:cNvSpPr>
              <p:nvPr/>
            </p:nvSpPr>
            <p:spPr bwMode="auto">
              <a:xfrm>
                <a:off x="20219" y="11376"/>
                <a:ext cx="9894" cy="3251"/>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Response</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5" name="Text Box 8"/>
              <p:cNvSpPr txBox="1">
                <a:spLocks noChangeArrowheads="1"/>
              </p:cNvSpPr>
              <p:nvPr/>
            </p:nvSpPr>
            <p:spPr bwMode="auto">
              <a:xfrm>
                <a:off x="19307" y="16494"/>
                <a:ext cx="14325" cy="3040"/>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Scoring validity</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6" name="Text Box 9"/>
              <p:cNvSpPr txBox="1">
                <a:spLocks noChangeArrowheads="1"/>
              </p:cNvSpPr>
              <p:nvPr/>
            </p:nvSpPr>
            <p:spPr bwMode="auto">
              <a:xfrm>
                <a:off x="19307" y="21748"/>
                <a:ext cx="12757" cy="3024"/>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Score/Grade</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7" name="Text Box 10"/>
              <p:cNvSpPr txBox="1">
                <a:spLocks noChangeArrowheads="1"/>
              </p:cNvSpPr>
              <p:nvPr/>
            </p:nvSpPr>
            <p:spPr bwMode="auto">
              <a:xfrm>
                <a:off x="1905" y="26017"/>
                <a:ext cx="16650" cy="3745"/>
              </a:xfrm>
              <a:prstGeom prst="rect">
                <a:avLst/>
              </a:prstGeom>
              <a:solidFill>
                <a:srgbClr val="FFFFFF"/>
              </a:solidFill>
              <a:ln w="19050">
                <a:solidFill>
                  <a:srgbClr val="333333"/>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Consequential validity</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8" name="Text Box 11"/>
              <p:cNvSpPr txBox="1">
                <a:spLocks noChangeArrowheads="1"/>
              </p:cNvSpPr>
              <p:nvPr/>
            </p:nvSpPr>
            <p:spPr bwMode="auto">
              <a:xfrm>
                <a:off x="28445" y="26017"/>
                <a:ext cx="18152" cy="3745"/>
              </a:xfrm>
              <a:prstGeom prst="rect">
                <a:avLst/>
              </a:prstGeom>
              <a:solidFill>
                <a:srgbClr val="FFFFFF"/>
              </a:solidFill>
              <a:ln w="19050">
                <a:solidFill>
                  <a:srgbClr val="000000"/>
                </a:solidFill>
                <a:miter lim="800000"/>
                <a:headEnd/>
                <a:tailEnd/>
              </a:ln>
            </p:spPr>
            <p:txBody>
              <a:bodyPr/>
              <a:lstStyle>
                <a:lvl1pPr>
                  <a:spcBef>
                    <a:spcPct val="20000"/>
                  </a:spcBef>
                  <a:buSzPct val="85000"/>
                  <a:buBlip>
                    <a:blip r:embed="rId2"/>
                  </a:buBlip>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lr>
                    <a:schemeClr val="bg2"/>
                  </a:buClr>
                  <a:buSzPct val="70000"/>
                  <a:buFont typeface="Wingdings" panose="05000000000000000000" pitchFamily="2" charset="2"/>
                  <a:buChar char="n"/>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SzPct val="70000"/>
                  <a:buFont typeface="Wingdings" panose="05000000000000000000" pitchFamily="2" charset="2"/>
                  <a:buChar char="n"/>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SzPct val="70000"/>
                  <a:buFont typeface="Wingdings" panose="05000000000000000000" pitchFamily="2" charset="2"/>
                  <a:buChar char="n"/>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SzTx/>
                  <a:buFontTx/>
                  <a:buNone/>
                </a:pPr>
                <a:r>
                  <a:rPr lang="en-US" altLang="zh-TW" sz="1200">
                    <a:solidFill>
                      <a:srgbClr val="392419"/>
                    </a:solidFill>
                    <a:latin typeface="Tahoma" panose="020B0604030504040204" pitchFamily="34" charset="0"/>
                    <a:ea typeface="73239a59"/>
                    <a:cs typeface="Tahoma" panose="020B0604030504040204" pitchFamily="34" charset="0"/>
                  </a:rPr>
                  <a:t>Criterion-related validity</a:t>
                </a:r>
                <a:endParaRPr lang="en-US" altLang="zh-TW" sz="1200">
                  <a:latin typeface="Arial" panose="020B0604020202020204" pitchFamily="34" charset="0"/>
                  <a:ea typeface="Microsoft JhengHei" panose="020B0604030504040204" pitchFamily="34" charset="-120"/>
                  <a:cs typeface="Arial" panose="020B0604020202020204" pitchFamily="34" charset="0"/>
                </a:endParaRPr>
              </a:p>
            </p:txBody>
          </p:sp>
          <p:sp>
            <p:nvSpPr>
              <p:cNvPr id="20499" name="Line 12"/>
              <p:cNvSpPr>
                <a:spLocks noChangeShapeType="1"/>
              </p:cNvSpPr>
              <p:nvPr/>
            </p:nvSpPr>
            <p:spPr bwMode="auto">
              <a:xfrm flipH="1">
                <a:off x="25257" y="4083"/>
                <a:ext cx="89" cy="1815"/>
              </a:xfrm>
              <a:prstGeom prst="line">
                <a:avLst/>
              </a:prstGeom>
              <a:noFill/>
              <a:ln w="2857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20500" name="Line 13"/>
              <p:cNvSpPr>
                <a:spLocks noChangeShapeType="1"/>
              </p:cNvSpPr>
              <p:nvPr/>
            </p:nvSpPr>
            <p:spPr bwMode="auto">
              <a:xfrm>
                <a:off x="25175" y="14627"/>
                <a:ext cx="0" cy="1867"/>
              </a:xfrm>
              <a:prstGeom prst="line">
                <a:avLst/>
              </a:prstGeom>
              <a:noFill/>
              <a:ln w="2857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20501" name="Line 14"/>
              <p:cNvSpPr>
                <a:spLocks noChangeShapeType="1"/>
              </p:cNvSpPr>
              <p:nvPr/>
            </p:nvSpPr>
            <p:spPr bwMode="auto">
              <a:xfrm>
                <a:off x="25169" y="19534"/>
                <a:ext cx="6" cy="2214"/>
              </a:xfrm>
              <a:prstGeom prst="line">
                <a:avLst/>
              </a:prstGeom>
              <a:noFill/>
              <a:ln w="2857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20502" name="Line 15"/>
              <p:cNvSpPr>
                <a:spLocks noChangeShapeType="1"/>
              </p:cNvSpPr>
              <p:nvPr/>
            </p:nvSpPr>
            <p:spPr bwMode="auto">
              <a:xfrm flipH="1">
                <a:off x="8055" y="23007"/>
                <a:ext cx="11252"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GB"/>
              </a:p>
            </p:txBody>
          </p:sp>
          <p:sp>
            <p:nvSpPr>
              <p:cNvPr id="20503" name="Line 16"/>
              <p:cNvSpPr>
                <a:spLocks noChangeShapeType="1"/>
              </p:cNvSpPr>
              <p:nvPr/>
            </p:nvSpPr>
            <p:spPr bwMode="auto">
              <a:xfrm flipH="1">
                <a:off x="32064" y="23112"/>
                <a:ext cx="11252"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GB"/>
              </a:p>
            </p:txBody>
          </p:sp>
          <p:sp>
            <p:nvSpPr>
              <p:cNvPr id="20504" name="Line 17"/>
              <p:cNvSpPr>
                <a:spLocks noChangeShapeType="1"/>
              </p:cNvSpPr>
              <p:nvPr/>
            </p:nvSpPr>
            <p:spPr bwMode="auto">
              <a:xfrm>
                <a:off x="7974" y="23007"/>
                <a:ext cx="0" cy="3010"/>
              </a:xfrm>
              <a:prstGeom prst="line">
                <a:avLst/>
              </a:prstGeom>
              <a:noFill/>
              <a:ln w="2857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20505" name="Line 18"/>
              <p:cNvSpPr>
                <a:spLocks noChangeShapeType="1"/>
              </p:cNvSpPr>
              <p:nvPr/>
            </p:nvSpPr>
            <p:spPr bwMode="auto">
              <a:xfrm>
                <a:off x="43316" y="23007"/>
                <a:ext cx="0" cy="3010"/>
              </a:xfrm>
              <a:prstGeom prst="line">
                <a:avLst/>
              </a:prstGeom>
              <a:noFill/>
              <a:ln w="2857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20506" name="Line 19"/>
              <p:cNvSpPr>
                <a:spLocks noChangeShapeType="1"/>
              </p:cNvSpPr>
              <p:nvPr/>
            </p:nvSpPr>
            <p:spPr bwMode="auto">
              <a:xfrm>
                <a:off x="15322" y="8195"/>
                <a:ext cx="3233" cy="7"/>
              </a:xfrm>
              <a:prstGeom prst="line">
                <a:avLst/>
              </a:prstGeom>
              <a:noFill/>
              <a:ln w="28575">
                <a:solidFill>
                  <a:srgbClr val="000000"/>
                </a:solidFill>
                <a:round/>
                <a:headEnd type="triangle" w="med" len="med"/>
                <a:tailEnd type="triangle" w="med" len="med"/>
              </a:ln>
              <a:extLst>
                <a:ext uri="{909E8E84-426E-40DD-AFC4-6F175D3DCCD1}">
                  <a14:hiddenFill xmlns:a14="http://schemas.microsoft.com/office/drawing/2010/main" xmlns="">
                    <a:noFill/>
                  </a14:hiddenFill>
                </a:ext>
              </a:extLst>
            </p:spPr>
            <p:txBody>
              <a:bodyPr/>
              <a:lstStyle/>
              <a:p>
                <a:endParaRPr lang="en-GB"/>
              </a:p>
            </p:txBody>
          </p:sp>
          <p:sp>
            <p:nvSpPr>
              <p:cNvPr id="20507" name="Line 20"/>
              <p:cNvSpPr>
                <a:spLocks noChangeShapeType="1"/>
              </p:cNvSpPr>
              <p:nvPr/>
            </p:nvSpPr>
            <p:spPr bwMode="auto">
              <a:xfrm flipH="1">
                <a:off x="25175" y="9631"/>
                <a:ext cx="82" cy="1745"/>
              </a:xfrm>
              <a:prstGeom prst="line">
                <a:avLst/>
              </a:prstGeom>
              <a:noFill/>
              <a:ln w="2857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GB"/>
              </a:p>
            </p:txBody>
          </p:sp>
        </p:grpSp>
        <p:grpSp>
          <p:nvGrpSpPr>
            <p:cNvPr id="5" name="Group 123"/>
            <p:cNvGrpSpPr>
              <a:grpSpLocks/>
            </p:cNvGrpSpPr>
            <p:nvPr/>
          </p:nvGrpSpPr>
          <p:grpSpPr bwMode="auto">
            <a:xfrm>
              <a:off x="3326" y="6978"/>
              <a:ext cx="1895" cy="2476"/>
              <a:chOff x="3326" y="6978"/>
              <a:chExt cx="1895" cy="2476"/>
            </a:xfrm>
          </p:grpSpPr>
          <p:sp>
            <p:nvSpPr>
              <p:cNvPr id="8" name="直線矢印コネクタ 2"/>
              <p:cNvSpPr>
                <a:spLocks noChangeShapeType="1"/>
              </p:cNvSpPr>
              <p:nvPr/>
            </p:nvSpPr>
            <p:spPr bwMode="auto">
              <a:xfrm>
                <a:off x="3332" y="8100"/>
                <a:ext cx="1696" cy="1354"/>
              </a:xfrm>
              <a:prstGeom prst="bentConnector3">
                <a:avLst>
                  <a:gd name="adj1" fmla="val 588"/>
                </a:avLst>
              </a:prstGeom>
              <a:noFill/>
              <a:ln w="25400">
                <a:solidFill>
                  <a:srgbClr val="000000"/>
                </a:solidFill>
                <a:miter lim="800000"/>
                <a:headEnd type="triangle" w="med" len="med"/>
                <a:tailEnd type="triangle" w="med" len="med"/>
              </a:ln>
              <a:effectLst>
                <a:outerShdw dist="20000" dir="5400000" rotWithShape="0">
                  <a:srgbClr val="808080">
                    <a:alpha val="37999"/>
                  </a:srgbClr>
                </a:outerShdw>
              </a:effectLst>
            </p:spPr>
            <p:txBody>
              <a:bodyPr/>
              <a:lstStyle/>
              <a:p>
                <a:pPr fontAlgn="auto">
                  <a:spcBef>
                    <a:spcPts val="0"/>
                  </a:spcBef>
                  <a:spcAft>
                    <a:spcPts val="0"/>
                  </a:spcAft>
                  <a:defRPr/>
                </a:pPr>
                <a:endParaRPr lang="en-GB" sz="1200">
                  <a:latin typeface="+mn-lt"/>
                </a:endParaRPr>
              </a:p>
            </p:txBody>
          </p:sp>
          <p:sp>
            <p:nvSpPr>
              <p:cNvPr id="9" name="直線矢印コネクタ 3"/>
              <p:cNvSpPr>
                <a:spLocks noChangeShapeType="1"/>
              </p:cNvSpPr>
              <p:nvPr/>
            </p:nvSpPr>
            <p:spPr bwMode="auto">
              <a:xfrm rot="10800000" flipV="1">
                <a:off x="3356" y="6978"/>
                <a:ext cx="1871" cy="495"/>
              </a:xfrm>
              <a:prstGeom prst="bentConnector3">
                <a:avLst>
                  <a:gd name="adj1" fmla="val 99944"/>
                </a:avLst>
              </a:prstGeom>
              <a:noFill/>
              <a:ln w="25400">
                <a:solidFill>
                  <a:srgbClr val="000000"/>
                </a:solidFill>
                <a:miter lim="800000"/>
                <a:headEnd/>
                <a:tailEnd type="triangle" w="med" len="med"/>
              </a:ln>
              <a:effectLst>
                <a:outerShdw dist="20000" dir="5400000" rotWithShape="0">
                  <a:srgbClr val="808080">
                    <a:alpha val="37999"/>
                  </a:srgbClr>
                </a:outerShdw>
              </a:effectLst>
            </p:spPr>
            <p:txBody>
              <a:bodyPr/>
              <a:lstStyle/>
              <a:p>
                <a:pPr fontAlgn="auto">
                  <a:spcBef>
                    <a:spcPts val="0"/>
                  </a:spcBef>
                  <a:spcAft>
                    <a:spcPts val="0"/>
                  </a:spcAft>
                  <a:defRPr/>
                </a:pPr>
                <a:endParaRPr lang="en-GB" sz="1200">
                  <a:latin typeface="+mn-lt"/>
                </a:endParaRPr>
              </a:p>
            </p:txBody>
          </p:sp>
        </p:gr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descr="Large confetti"/>
          <p:cNvSpPr>
            <a:spLocks noGrp="1"/>
          </p:cNvSpPr>
          <p:nvPr>
            <p:ph type="title"/>
          </p:nvPr>
        </p:nvSpPr>
        <p:spPr/>
        <p:txBody>
          <a:bodyPr/>
          <a:lstStyle/>
          <a:p>
            <a:r>
              <a:rPr lang="en-GB" altLang="en-US" smtClean="0">
                <a:solidFill>
                  <a:srgbClr val="00498B"/>
                </a:solidFill>
              </a:rPr>
              <a:t>Sources of validity evidence</a:t>
            </a:r>
            <a:endParaRPr lang="en-GB" altLang="en-US" smtClean="0"/>
          </a:p>
        </p:txBody>
      </p:sp>
      <p:sp>
        <p:nvSpPr>
          <p:cNvPr id="20483" name="Content Placeholder 2"/>
          <p:cNvSpPr>
            <a:spLocks noGrp="1"/>
          </p:cNvSpPr>
          <p:nvPr>
            <p:ph sz="half" idx="1"/>
          </p:nvPr>
        </p:nvSpPr>
        <p:spPr/>
        <p:txBody>
          <a:bodyPr/>
          <a:lstStyle/>
          <a:p>
            <a:pPr marL="0" indent="0">
              <a:buFontTx/>
              <a:buNone/>
            </a:pPr>
            <a:endParaRPr lang="en-US" altLang="en-US" smtClean="0"/>
          </a:p>
        </p:txBody>
      </p:sp>
      <p:sp>
        <p:nvSpPr>
          <p:cNvPr id="4" name="Content Placeholder 3"/>
          <p:cNvSpPr>
            <a:spLocks noGrp="1"/>
          </p:cNvSpPr>
          <p:nvPr>
            <p:ph sz="half" idx="2"/>
          </p:nvPr>
        </p:nvSpPr>
        <p:spPr>
          <a:xfrm>
            <a:off x="4932363" y="1856495"/>
            <a:ext cx="3792537" cy="4038600"/>
          </a:xfrm>
        </p:spPr>
        <p:txBody>
          <a:bodyPr/>
          <a:lstStyle/>
          <a:p>
            <a:pPr marL="109537" indent="0">
              <a:buClr>
                <a:srgbClr val="0042A1"/>
              </a:buClr>
              <a:buSzTx/>
              <a:buNone/>
              <a:defRPr/>
            </a:pPr>
            <a:r>
              <a:rPr lang="en-GB" dirty="0" smtClean="0"/>
              <a:t>Weir</a:t>
            </a:r>
            <a:r>
              <a:rPr lang="en-GB" dirty="0"/>
              <a:t>, C J (2005) </a:t>
            </a:r>
            <a:r>
              <a:rPr lang="en-GB" i="1" dirty="0"/>
              <a:t>Language Testing and Validation: An Evidence-Based Approach,</a:t>
            </a:r>
            <a:r>
              <a:rPr lang="en-GB" dirty="0"/>
              <a:t> Basingstoke: Palgrave Macmillan. </a:t>
            </a:r>
            <a:endParaRPr lang="en-GB" altLang="en-US" dirty="0">
              <a:solidFill>
                <a:srgbClr val="0B0705"/>
              </a:solidFill>
            </a:endParaRPr>
          </a:p>
          <a:p>
            <a:pPr>
              <a:buSzPct val="100000"/>
              <a:defRPr/>
            </a:pPr>
            <a:endParaRPr lang="en-US" dirty="0">
              <a:solidFill>
                <a:srgbClr val="00498B"/>
              </a:solidFill>
            </a:endParaRPr>
          </a:p>
        </p:txBody>
      </p:sp>
      <p:pic>
        <p:nvPicPr>
          <p:cNvPr id="2" name="Picture 1"/>
          <p:cNvPicPr>
            <a:picLocks noChangeAspect="1"/>
          </p:cNvPicPr>
          <p:nvPr/>
        </p:nvPicPr>
        <p:blipFill>
          <a:blip r:embed="rId2" cstate="print"/>
          <a:stretch>
            <a:fillRect/>
          </a:stretch>
        </p:blipFill>
        <p:spPr>
          <a:xfrm>
            <a:off x="827584" y="1772816"/>
            <a:ext cx="3200400" cy="4772025"/>
          </a:xfrm>
          <a:prstGeom prst="rect">
            <a:avLst/>
          </a:prstGeom>
        </p:spPr>
      </p:pic>
    </p:spTree>
    <p:extLst>
      <p:ext uri="{BB962C8B-B14F-4D97-AF65-F5344CB8AC3E}">
        <p14:creationId xmlns:p14="http://schemas.microsoft.com/office/powerpoint/2010/main" xmlns="" val="97948865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3.2.24"/>
  <p:tag name="PPTVERSION" val="15"/>
  <p:tag name="TPOS" val="2"/>
</p:tagLst>
</file>

<file path=ppt/theme/theme1.xml><?xml version="1.0" encoding="utf-8"?>
<a:theme xmlns:a="http://schemas.openxmlformats.org/drawingml/2006/main" name="Ricepaper">
  <a:themeElements>
    <a:clrScheme name="Ricepaper 2">
      <a:dk1>
        <a:srgbClr val="00264C"/>
      </a:dk1>
      <a:lt1>
        <a:srgbClr val="FFFFE9"/>
      </a:lt1>
      <a:dk2>
        <a:srgbClr val="333333"/>
      </a:dk2>
      <a:lt2>
        <a:srgbClr val="333333"/>
      </a:lt2>
      <a:accent1>
        <a:srgbClr val="78C0B2"/>
      </a:accent1>
      <a:accent2>
        <a:srgbClr val="262D4C"/>
      </a:accent2>
      <a:accent3>
        <a:srgbClr val="FFFFF2"/>
      </a:accent3>
      <a:accent4>
        <a:srgbClr val="001F40"/>
      </a:accent4>
      <a:accent5>
        <a:srgbClr val="BEDCD5"/>
      </a:accent5>
      <a:accent6>
        <a:srgbClr val="212844"/>
      </a:accent6>
      <a:hlink>
        <a:srgbClr val="598BBD"/>
      </a:hlink>
      <a:folHlink>
        <a:srgbClr val="4D4D4D"/>
      </a:folHlink>
    </a:clrScheme>
    <a:fontScheme name="Ricepaper">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Ricepaper 1">
        <a:dk1>
          <a:srgbClr val="9D9475"/>
        </a:dk1>
        <a:lt1>
          <a:srgbClr val="333333"/>
        </a:lt1>
        <a:dk2>
          <a:srgbClr val="333300"/>
        </a:dk2>
        <a:lt2>
          <a:srgbClr val="333333"/>
        </a:lt2>
        <a:accent1>
          <a:srgbClr val="B3C39F"/>
        </a:accent1>
        <a:accent2>
          <a:srgbClr val="DCD9CE"/>
        </a:accent2>
        <a:accent3>
          <a:srgbClr val="ADADAA"/>
        </a:accent3>
        <a:accent4>
          <a:srgbClr val="2A2A2A"/>
        </a:accent4>
        <a:accent5>
          <a:srgbClr val="D6DECD"/>
        </a:accent5>
        <a:accent6>
          <a:srgbClr val="C7C4BA"/>
        </a:accent6>
        <a:hlink>
          <a:srgbClr val="CC9900"/>
        </a:hlink>
        <a:folHlink>
          <a:srgbClr val="ADA68B"/>
        </a:folHlink>
      </a:clrScheme>
      <a:clrMap bg1="dk2" tx1="lt1" bg2="dk1" tx2="lt2" accent1="accent1" accent2="accent2" accent3="accent3" accent4="accent4" accent5="accent5" accent6="accent6" hlink="hlink" folHlink="folHlink"/>
    </a:extraClrScheme>
    <a:extraClrScheme>
      <a:clrScheme name="Ricepaper 2">
        <a:dk1>
          <a:srgbClr val="00264C"/>
        </a:dk1>
        <a:lt1>
          <a:srgbClr val="FFFFE9"/>
        </a:lt1>
        <a:dk2>
          <a:srgbClr val="333333"/>
        </a:dk2>
        <a:lt2>
          <a:srgbClr val="333333"/>
        </a:lt2>
        <a:accent1>
          <a:srgbClr val="78C0B2"/>
        </a:accent1>
        <a:accent2>
          <a:srgbClr val="262D4C"/>
        </a:accent2>
        <a:accent3>
          <a:srgbClr val="FFFFF2"/>
        </a:accent3>
        <a:accent4>
          <a:srgbClr val="001F40"/>
        </a:accent4>
        <a:accent5>
          <a:srgbClr val="BEDCD5"/>
        </a:accent5>
        <a:accent6>
          <a:srgbClr val="212844"/>
        </a:accent6>
        <a:hlink>
          <a:srgbClr val="598BBD"/>
        </a:hlink>
        <a:folHlink>
          <a:srgbClr val="4D4D4D"/>
        </a:folHlink>
      </a:clrScheme>
      <a:clrMap bg1="lt1" tx1="dk1" bg2="lt2" tx2="dk2" accent1="accent1" accent2="accent2" accent3="accent3" accent4="accent4" accent5="accent5" accent6="accent6" hlink="hlink" folHlink="folHlink"/>
    </a:extraClrScheme>
    <a:extraClrScheme>
      <a:clrScheme name="Ricepaper 3">
        <a:dk1>
          <a:srgbClr val="000000"/>
        </a:dk1>
        <a:lt1>
          <a:srgbClr val="F8F8F8"/>
        </a:lt1>
        <a:dk2>
          <a:srgbClr val="333333"/>
        </a:dk2>
        <a:lt2>
          <a:srgbClr val="5F5F5F"/>
        </a:lt2>
        <a:accent1>
          <a:srgbClr val="DDDDDD"/>
        </a:accent1>
        <a:accent2>
          <a:srgbClr val="808080"/>
        </a:accent2>
        <a:accent3>
          <a:srgbClr val="FBFBFB"/>
        </a:accent3>
        <a:accent4>
          <a:srgbClr val="000000"/>
        </a:accent4>
        <a:accent5>
          <a:srgbClr val="EBEBEB"/>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Ricepaper 4">
        <a:dk1>
          <a:srgbClr val="00264C"/>
        </a:dk1>
        <a:lt1>
          <a:srgbClr val="FFFFFF"/>
        </a:lt1>
        <a:dk2>
          <a:srgbClr val="333333"/>
        </a:dk2>
        <a:lt2>
          <a:srgbClr val="2E697E"/>
        </a:lt2>
        <a:accent1>
          <a:srgbClr val="BAC8AA"/>
        </a:accent1>
        <a:accent2>
          <a:srgbClr val="6E9883"/>
        </a:accent2>
        <a:accent3>
          <a:srgbClr val="FFFFFF"/>
        </a:accent3>
        <a:accent4>
          <a:srgbClr val="001F40"/>
        </a:accent4>
        <a:accent5>
          <a:srgbClr val="D9E0D2"/>
        </a:accent5>
        <a:accent6>
          <a:srgbClr val="638976"/>
        </a:accent6>
        <a:hlink>
          <a:srgbClr val="CC9900"/>
        </a:hlink>
        <a:folHlink>
          <a:srgbClr val="7DAECF"/>
        </a:folHlink>
      </a:clrScheme>
      <a:clrMap bg1="lt1" tx1="dk1" bg2="lt2" tx2="dk2" accent1="accent1" accent2="accent2" accent3="accent3" accent4="accent4" accent5="accent5" accent6="accent6" hlink="hlink" folHlink="folHlink"/>
    </a:extraClrScheme>
    <a:extraClrScheme>
      <a:clrScheme name="Ricepaper 5">
        <a:dk1>
          <a:srgbClr val="20374E"/>
        </a:dk1>
        <a:lt1>
          <a:srgbClr val="DCE4D2"/>
        </a:lt1>
        <a:dk2>
          <a:srgbClr val="333333"/>
        </a:dk2>
        <a:lt2>
          <a:srgbClr val="524C46"/>
        </a:lt2>
        <a:accent1>
          <a:srgbClr val="C9C491"/>
        </a:accent1>
        <a:accent2>
          <a:srgbClr val="8A776A"/>
        </a:accent2>
        <a:accent3>
          <a:srgbClr val="EBEFE5"/>
        </a:accent3>
        <a:accent4>
          <a:srgbClr val="1A2D41"/>
        </a:accent4>
        <a:accent5>
          <a:srgbClr val="E1DEC7"/>
        </a:accent5>
        <a:accent6>
          <a:srgbClr val="7D6B5F"/>
        </a:accent6>
        <a:hlink>
          <a:srgbClr val="67895F"/>
        </a:hlink>
        <a:folHlink>
          <a:srgbClr val="4D4D4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Designs\Ricepaper.pot</Template>
  <TotalTime>21</TotalTime>
  <Words>746</Words>
  <Application>Microsoft Office PowerPoint</Application>
  <PresentationFormat>On-screen Show (4:3)</PresentationFormat>
  <Paragraphs>218</Paragraphs>
  <Slides>42</Slides>
  <Notes>19</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Ricepaper</vt:lpstr>
      <vt:lpstr>             Online text analysis tools for test development and validation: Text Inspector      Stephen Bax Professor of Modern Language and Linguistics  stephen.bax@open.ac.uk  </vt:lpstr>
      <vt:lpstr>Background: teaching since 1981</vt:lpstr>
      <vt:lpstr>My research interests</vt:lpstr>
      <vt:lpstr>               </vt:lpstr>
      <vt:lpstr>               </vt:lpstr>
      <vt:lpstr>               </vt:lpstr>
      <vt:lpstr>Websites</vt:lpstr>
      <vt:lpstr>Sources of validity evidence</vt:lpstr>
      <vt:lpstr>Sources of validity evidence</vt:lpstr>
      <vt:lpstr>Context validity in reading</vt:lpstr>
      <vt:lpstr>Establishing context validity in reading tests – questions</vt:lpstr>
      <vt:lpstr>Context Validation: discourse and text analysis</vt:lpstr>
      <vt:lpstr>Context Validation: discourse and text analysis</vt:lpstr>
      <vt:lpstr>Validation: Discourse and text analysis</vt:lpstr>
      <vt:lpstr>Why vocabulary?</vt:lpstr>
      <vt:lpstr>Discourse and text analysis</vt:lpstr>
      <vt:lpstr>Results for the workshop texts</vt:lpstr>
      <vt:lpstr>Slide 18</vt:lpstr>
      <vt:lpstr>Text Inspector uses datasets:</vt:lpstr>
      <vt:lpstr>So send me datasets in other languages with:</vt:lpstr>
      <vt:lpstr>Then our task will be….</vt:lpstr>
      <vt:lpstr>Summary: the value of automated tools</vt:lpstr>
      <vt:lpstr>Key references</vt:lpstr>
      <vt:lpstr>               </vt:lpstr>
      <vt:lpstr>               </vt:lpstr>
      <vt:lpstr>               </vt:lpstr>
      <vt:lpstr>               </vt:lpstr>
      <vt:lpstr>Slide 28</vt:lpstr>
      <vt:lpstr>               </vt:lpstr>
      <vt:lpstr>               </vt:lpstr>
      <vt:lpstr>Slide 31</vt:lpstr>
      <vt:lpstr>Slide 32</vt:lpstr>
      <vt:lpstr>Slide 33</vt:lpstr>
      <vt:lpstr>Slide 34</vt:lpstr>
      <vt:lpstr>Slide 35</vt:lpstr>
      <vt:lpstr>Slide 36</vt:lpstr>
      <vt:lpstr>How can you use it?</vt:lpstr>
      <vt:lpstr>Summary: Text Inspector is</vt:lpstr>
      <vt:lpstr>But…</vt:lpstr>
      <vt:lpstr>Slide 40</vt:lpstr>
      <vt:lpstr>Thank you</vt:lpstr>
      <vt:lpstr>D levels</vt:lpstr>
    </vt:vector>
  </TitlesOfParts>
  <Company>CCCUC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normalisation</dc:title>
  <dc:creator>Computing Services</dc:creator>
  <cp:lastModifiedBy>Reviewer 1</cp:lastModifiedBy>
  <cp:revision>842</cp:revision>
  <dcterms:created xsi:type="dcterms:W3CDTF">2006-01-26T11:24:49Z</dcterms:created>
  <dcterms:modified xsi:type="dcterms:W3CDTF">2017-05-01T16:31:03Z</dcterms:modified>
</cp:coreProperties>
</file>